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8"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BDF421-3864-4581-8B46-1D0E03277EC0}">
          <p14:sldIdLst>
            <p14:sldId id="256"/>
            <p14:sldId id="260"/>
            <p14:sldId id="258"/>
            <p14:sldId id="261"/>
            <p14:sldId id="262"/>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35" autoAdjust="0"/>
    <p:restoredTop sz="94660"/>
  </p:normalViewPr>
  <p:slideViewPr>
    <p:cSldViewPr snapToGrid="0">
      <p:cViewPr>
        <p:scale>
          <a:sx n="50" d="100"/>
          <a:sy n="50" d="100"/>
        </p:scale>
        <p:origin x="0"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65241-CE0A-4358-9516-84E4113D93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DC9E2D-6681-48BB-8170-01AFF3B884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CD71E0-7571-4C07-AD34-F65B61D76CC0}"/>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5" name="Footer Placeholder 4">
            <a:extLst>
              <a:ext uri="{FF2B5EF4-FFF2-40B4-BE49-F238E27FC236}">
                <a16:creationId xmlns:a16="http://schemas.microsoft.com/office/drawing/2014/main" id="{05CD055A-EBA7-438F-A4BB-0D73EE25C4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BD9335-1AE9-4B08-B6D7-F7902F7D60DC}"/>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1246628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8DD6-B00F-45E1-B2E1-B4886C8DF7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659E4F-9388-4F57-BD39-0FA30B1B86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D3DA2-C89F-4F3C-B452-2A4E9F06FB95}"/>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5" name="Footer Placeholder 4">
            <a:extLst>
              <a:ext uri="{FF2B5EF4-FFF2-40B4-BE49-F238E27FC236}">
                <a16:creationId xmlns:a16="http://schemas.microsoft.com/office/drawing/2014/main" id="{B6E6805F-5353-4C6D-A1D1-632A21F5779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13524F-C312-4BEB-8564-EBCEBA9F2F31}"/>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64129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D13DC3-5603-40B6-909F-9288046DCC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E5A5B9-2805-4E3C-AC81-39BC7AABF3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F9008-F25A-4A3E-B9CB-38EA0EBA80ED}"/>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5" name="Footer Placeholder 4">
            <a:extLst>
              <a:ext uri="{FF2B5EF4-FFF2-40B4-BE49-F238E27FC236}">
                <a16:creationId xmlns:a16="http://schemas.microsoft.com/office/drawing/2014/main" id="{D7B1284F-BEA7-4689-A62B-BBA595AFDF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F6BC75-DC77-41F8-863D-CEBF80E8435B}"/>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3918907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77F3-DF04-47A7-965C-B6D7A13B36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7E93DF-CF7D-4C29-AEA6-F6F390F98C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FA217D-4791-4040-8B11-F0A7BC9F661E}"/>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5" name="Footer Placeholder 4">
            <a:extLst>
              <a:ext uri="{FF2B5EF4-FFF2-40B4-BE49-F238E27FC236}">
                <a16:creationId xmlns:a16="http://schemas.microsoft.com/office/drawing/2014/main" id="{16AFB30D-9FCE-4305-A219-B32C5018EC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6C52FF-F581-4DFC-ADBA-DEB56454B2E3}"/>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48010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0B4D-04F2-4B38-8ECA-21C12F91BB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65070A-E8A6-43D5-AA95-396A648C0F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BD5436-5479-4898-AE4F-AD56116495D2}"/>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5" name="Footer Placeholder 4">
            <a:extLst>
              <a:ext uri="{FF2B5EF4-FFF2-40B4-BE49-F238E27FC236}">
                <a16:creationId xmlns:a16="http://schemas.microsoft.com/office/drawing/2014/main" id="{DF232FD8-D7F6-4436-B59D-5A5F3EADEA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D43067C-F042-4F4B-8AA4-73A6D120828A}"/>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1001030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D04F-144C-47DB-B93D-C18BEC27C9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990423-01E6-46B4-86EF-3DBCD9D431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A56A9D-DE83-4241-A643-3ECCC1C4FA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AA232B-8DFC-44B2-B092-E830B02CE446}"/>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6" name="Footer Placeholder 5">
            <a:extLst>
              <a:ext uri="{FF2B5EF4-FFF2-40B4-BE49-F238E27FC236}">
                <a16:creationId xmlns:a16="http://schemas.microsoft.com/office/drawing/2014/main" id="{961E5FA9-7DE6-4E56-907F-8DE001AC85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2F6D26D-1B07-4750-834F-B9B74000BA98}"/>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77944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FD3A-6A5D-4EB9-B3A3-8CF0323A79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2BAE04-0091-45C2-8D67-7FDA595A68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F6DEA8-ABC0-4C86-9F44-020DE8356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EE1FDF-F36A-46C6-9A6C-906C5010A1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7BAA3A-1E22-4C8D-A07E-5F8008F11C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05FC82-CDFC-4284-9806-19F2A30A1648}"/>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8" name="Footer Placeholder 7">
            <a:extLst>
              <a:ext uri="{FF2B5EF4-FFF2-40B4-BE49-F238E27FC236}">
                <a16:creationId xmlns:a16="http://schemas.microsoft.com/office/drawing/2014/main" id="{3F32E29A-87D3-4C95-9716-AC4A7E3C592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137839B-ED79-4B38-92CE-630F76D3654F}"/>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3296007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BF08-209E-4093-A01E-535671C62C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8A18B0-F24B-44CD-B5CF-3E7D15D368B9}"/>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4" name="Footer Placeholder 3">
            <a:extLst>
              <a:ext uri="{FF2B5EF4-FFF2-40B4-BE49-F238E27FC236}">
                <a16:creationId xmlns:a16="http://schemas.microsoft.com/office/drawing/2014/main" id="{57686A41-53F7-4DA9-AD30-316DABB3362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E1607DE-473E-4C18-9D42-109207AE86FC}"/>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231610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B649E8-1E7B-46AE-9D75-C37A6C37716D}"/>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3" name="Footer Placeholder 2">
            <a:extLst>
              <a:ext uri="{FF2B5EF4-FFF2-40B4-BE49-F238E27FC236}">
                <a16:creationId xmlns:a16="http://schemas.microsoft.com/office/drawing/2014/main" id="{F6B59F55-E7A8-4DB8-ADFE-AACEACF3BA8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05DBA29-7F9E-41A5-8F34-6F9F361F7518}"/>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326343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0DA6-FFDD-4A8B-994F-72EC26A05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3A1C25-C8C2-4A0C-8B8B-AF0105677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6F7577-ADE0-4947-AB48-7A63EF62A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489FA3-6FD5-4C19-8269-E81A41043197}"/>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6" name="Footer Placeholder 5">
            <a:extLst>
              <a:ext uri="{FF2B5EF4-FFF2-40B4-BE49-F238E27FC236}">
                <a16:creationId xmlns:a16="http://schemas.microsoft.com/office/drawing/2014/main" id="{3774EE12-618C-4418-9B96-444155DF58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6B84EC-FFF2-4206-9624-EAC10B4F4897}"/>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3128295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A74C-4331-4059-A81D-880765E07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64335A-1D8C-4474-A21F-2FF8F372D4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0BE626B-179C-45B0-BBC0-BE91A7F35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32479E-D3B5-40DE-B74F-7E8732542329}"/>
              </a:ext>
            </a:extLst>
          </p:cNvPr>
          <p:cNvSpPr>
            <a:spLocks noGrp="1"/>
          </p:cNvSpPr>
          <p:nvPr>
            <p:ph type="dt" sz="half" idx="10"/>
          </p:nvPr>
        </p:nvSpPr>
        <p:spPr/>
        <p:txBody>
          <a:bodyPr/>
          <a:lstStyle/>
          <a:p>
            <a:fld id="{D9677A1B-8139-4FFA-B933-F4389DE4E6F5}" type="datetimeFigureOut">
              <a:rPr lang="en-US" smtClean="0"/>
              <a:t>12/2/2019</a:t>
            </a:fld>
            <a:endParaRPr lang="en-US" dirty="0"/>
          </a:p>
        </p:txBody>
      </p:sp>
      <p:sp>
        <p:nvSpPr>
          <p:cNvPr id="6" name="Footer Placeholder 5">
            <a:extLst>
              <a:ext uri="{FF2B5EF4-FFF2-40B4-BE49-F238E27FC236}">
                <a16:creationId xmlns:a16="http://schemas.microsoft.com/office/drawing/2014/main" id="{909DF37F-3E3F-4169-A65C-DA90C3DC85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F7050B4-FE3C-4729-A746-55B9DE663065}"/>
              </a:ext>
            </a:extLst>
          </p:cNvPr>
          <p:cNvSpPr>
            <a:spLocks noGrp="1"/>
          </p:cNvSpPr>
          <p:nvPr>
            <p:ph type="sldNum" sz="quarter" idx="12"/>
          </p:nvPr>
        </p:nvSpPr>
        <p:spPr/>
        <p:txBody>
          <a:bodyPr/>
          <a:lstStyle/>
          <a:p>
            <a:fld id="{CFAF1CB5-6538-4B4A-BACE-D1FAAEE2C964}" type="slidenum">
              <a:rPr lang="en-US" smtClean="0"/>
              <a:t>‹#›</a:t>
            </a:fld>
            <a:endParaRPr lang="en-US" dirty="0"/>
          </a:p>
        </p:txBody>
      </p:sp>
    </p:spTree>
    <p:extLst>
      <p:ext uri="{BB962C8B-B14F-4D97-AF65-F5344CB8AC3E}">
        <p14:creationId xmlns:p14="http://schemas.microsoft.com/office/powerpoint/2010/main" val="4127943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6158FE-45AA-436D-B334-DB6935752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730049-75DA-4621-B5B9-AD99AF065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0A3BAC-8E70-41B7-B9C2-E5CED246CD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77A1B-8139-4FFA-B933-F4389DE4E6F5}" type="datetimeFigureOut">
              <a:rPr lang="en-US" smtClean="0"/>
              <a:t>12/2/2019</a:t>
            </a:fld>
            <a:endParaRPr lang="en-US" dirty="0"/>
          </a:p>
        </p:txBody>
      </p:sp>
      <p:sp>
        <p:nvSpPr>
          <p:cNvPr id="5" name="Footer Placeholder 4">
            <a:extLst>
              <a:ext uri="{FF2B5EF4-FFF2-40B4-BE49-F238E27FC236}">
                <a16:creationId xmlns:a16="http://schemas.microsoft.com/office/drawing/2014/main" id="{231BC1F8-36AF-4014-9324-2226FAA679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6B9F928-1025-4BE8-89B8-56589E83A5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F1CB5-6538-4B4A-BACE-D1FAAEE2C964}" type="slidenum">
              <a:rPr lang="en-US" smtClean="0"/>
              <a:t>‹#›</a:t>
            </a:fld>
            <a:endParaRPr lang="en-US" dirty="0"/>
          </a:p>
        </p:txBody>
      </p:sp>
    </p:spTree>
    <p:extLst>
      <p:ext uri="{BB962C8B-B14F-4D97-AF65-F5344CB8AC3E}">
        <p14:creationId xmlns:p14="http://schemas.microsoft.com/office/powerpoint/2010/main" val="621852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hhs.gov/hipaa/filing-a-complaint/index.html"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src.nist.gov/glossary/term/information-assurance"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searchcio.techtarget.com/definition/Sarbanes-Oxley-Act" TargetMode="External"/><Relationship Id="rId4" Type="http://schemas.openxmlformats.org/officeDocument/2006/relationships/hyperlink" Target="https://searchcompliance.techtarget.com/definition/information-assuranc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FBEAD40-9796-48E4-A950-2239F5C91BC6}"/>
              </a:ext>
            </a:extLst>
          </p:cNvPr>
          <p:cNvPicPr>
            <a:picLocks noChangeAspect="1"/>
          </p:cNvPicPr>
          <p:nvPr/>
        </p:nvPicPr>
        <p:blipFill rotWithShape="1">
          <a:blip r:embed="rId2">
            <a:alphaModFix amt="50000"/>
            <a:extLst/>
          </a:blip>
          <a:srcRect l="1065" r="37158"/>
          <a:stretch/>
        </p:blipFill>
        <p:spPr>
          <a:xfrm>
            <a:off x="20" y="1"/>
            <a:ext cx="12191980" cy="6857999"/>
          </a:xfrm>
          <a:prstGeom prst="rect">
            <a:avLst/>
          </a:prstGeom>
        </p:spPr>
      </p:pic>
      <p:sp>
        <p:nvSpPr>
          <p:cNvPr id="2" name="Title 1">
            <a:extLst>
              <a:ext uri="{FF2B5EF4-FFF2-40B4-BE49-F238E27FC236}">
                <a16:creationId xmlns:a16="http://schemas.microsoft.com/office/drawing/2014/main" id="{B297C0AD-D71C-44E9-AE80-E93052B0D2C0}"/>
              </a:ext>
            </a:extLst>
          </p:cNvPr>
          <p:cNvSpPr>
            <a:spLocks noGrp="1"/>
          </p:cNvSpPr>
          <p:nvPr>
            <p:ph type="ctrTitle"/>
          </p:nvPr>
        </p:nvSpPr>
        <p:spPr>
          <a:xfrm>
            <a:off x="1524000" y="1122362"/>
            <a:ext cx="9144000" cy="2900518"/>
          </a:xfrm>
        </p:spPr>
        <p:txBody>
          <a:bodyPr>
            <a:normAutofit/>
          </a:bodyPr>
          <a:lstStyle/>
          <a:p>
            <a:r>
              <a:rPr lang="en-US" b="1" dirty="0">
                <a:solidFill>
                  <a:srgbClr val="FFFFFF"/>
                </a:solidFill>
              </a:rPr>
              <a:t>Information Assurance Compliance</a:t>
            </a:r>
          </a:p>
        </p:txBody>
      </p:sp>
      <p:sp>
        <p:nvSpPr>
          <p:cNvPr id="3" name="Subtitle 2">
            <a:extLst>
              <a:ext uri="{FF2B5EF4-FFF2-40B4-BE49-F238E27FC236}">
                <a16:creationId xmlns:a16="http://schemas.microsoft.com/office/drawing/2014/main" id="{EBFD60FA-AE67-4400-9472-DC098D0CA05C}"/>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Dawn Inman</a:t>
            </a:r>
          </a:p>
          <a:p>
            <a:r>
              <a:rPr lang="en-US" dirty="0">
                <a:solidFill>
                  <a:srgbClr val="FFFFFF"/>
                </a:solidFill>
              </a:rPr>
              <a:t>CYB-348-Z1</a:t>
            </a:r>
          </a:p>
        </p:txBody>
      </p:sp>
    </p:spTree>
    <p:extLst>
      <p:ext uri="{BB962C8B-B14F-4D97-AF65-F5344CB8AC3E}">
        <p14:creationId xmlns:p14="http://schemas.microsoft.com/office/powerpoint/2010/main" val="39598356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3BF0475-366B-4C1F-9524-F0594A3DE4B9}"/>
              </a:ext>
            </a:extLst>
          </p:cNvPr>
          <p:cNvPicPr>
            <a:picLocks noChangeAspect="1"/>
          </p:cNvPicPr>
          <p:nvPr/>
        </p:nvPicPr>
        <p:blipFill>
          <a:blip r:embed="rId2">
            <a:alphaModFix amt="7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8FD48D2-19E2-47CC-BF24-E39FBDBD1BB8}"/>
              </a:ext>
            </a:extLst>
          </p:cNvPr>
          <p:cNvSpPr>
            <a:spLocks noGrp="1"/>
          </p:cNvSpPr>
          <p:nvPr>
            <p:ph type="title"/>
          </p:nvPr>
        </p:nvSpPr>
        <p:spPr/>
        <p:txBody>
          <a:bodyPr/>
          <a:lstStyle/>
          <a:p>
            <a:r>
              <a:rPr lang="en-US" dirty="0"/>
              <a:t>Sarbanes-Oxley Act of 2002</a:t>
            </a:r>
          </a:p>
        </p:txBody>
      </p:sp>
      <p:sp>
        <p:nvSpPr>
          <p:cNvPr id="8" name="Text Placeholder 7">
            <a:extLst>
              <a:ext uri="{FF2B5EF4-FFF2-40B4-BE49-F238E27FC236}">
                <a16:creationId xmlns:a16="http://schemas.microsoft.com/office/drawing/2014/main" id="{69F677F2-FC69-428B-8C53-9DDD1DA68330}"/>
              </a:ext>
            </a:extLst>
          </p:cNvPr>
          <p:cNvSpPr>
            <a:spLocks noGrp="1"/>
          </p:cNvSpPr>
          <p:nvPr>
            <p:ph type="body" idx="1"/>
          </p:nvPr>
        </p:nvSpPr>
        <p:spPr/>
        <p:txBody>
          <a:bodyPr/>
          <a:lstStyle/>
          <a:p>
            <a:r>
              <a:rPr lang="en-US" dirty="0"/>
              <a:t>SOX Compliance Requirements</a:t>
            </a:r>
          </a:p>
        </p:txBody>
      </p:sp>
      <p:sp>
        <p:nvSpPr>
          <p:cNvPr id="9" name="Content Placeholder 8">
            <a:extLst>
              <a:ext uri="{FF2B5EF4-FFF2-40B4-BE49-F238E27FC236}">
                <a16:creationId xmlns:a16="http://schemas.microsoft.com/office/drawing/2014/main" id="{567312CC-C84A-47CF-9659-EAC53C210CA8}"/>
              </a:ext>
            </a:extLst>
          </p:cNvPr>
          <p:cNvSpPr>
            <a:spLocks noGrp="1"/>
          </p:cNvSpPr>
          <p:nvPr>
            <p:ph sz="half" idx="2"/>
          </p:nvPr>
        </p:nvSpPr>
        <p:spPr/>
        <p:txBody>
          <a:bodyPr>
            <a:normAutofit fontScale="92500" lnSpcReduction="20000"/>
          </a:bodyPr>
          <a:lstStyle/>
          <a:p>
            <a:r>
              <a:rPr lang="en-US" dirty="0"/>
              <a:t>Responsibility for financial reports and internal controls falls on the CEO and CFO</a:t>
            </a:r>
          </a:p>
          <a:p>
            <a:r>
              <a:rPr lang="en-US" dirty="0"/>
              <a:t>Internal Control Report for financial records reported to management chain</a:t>
            </a:r>
          </a:p>
          <a:p>
            <a:r>
              <a:rPr lang="en-US" dirty="0"/>
              <a:t>Data Security Policies enforced to protect data.</a:t>
            </a:r>
          </a:p>
          <a:p>
            <a:r>
              <a:rPr lang="en-US" dirty="0"/>
              <a:t>Documentation proving SOX compliance is updated and maintained.</a:t>
            </a:r>
          </a:p>
        </p:txBody>
      </p:sp>
      <p:sp>
        <p:nvSpPr>
          <p:cNvPr id="10" name="Text Placeholder 9">
            <a:extLst>
              <a:ext uri="{FF2B5EF4-FFF2-40B4-BE49-F238E27FC236}">
                <a16:creationId xmlns:a16="http://schemas.microsoft.com/office/drawing/2014/main" id="{3AC6E38B-A69E-46FA-BBC3-F4AAEC89544C}"/>
              </a:ext>
            </a:extLst>
          </p:cNvPr>
          <p:cNvSpPr>
            <a:spLocks noGrp="1"/>
          </p:cNvSpPr>
          <p:nvPr>
            <p:ph type="body" sz="quarter" idx="3"/>
          </p:nvPr>
        </p:nvSpPr>
        <p:spPr/>
        <p:txBody>
          <a:bodyPr/>
          <a:lstStyle/>
          <a:p>
            <a:r>
              <a:rPr lang="en-US" dirty="0"/>
              <a:t>SOX Compliance Audits</a:t>
            </a:r>
          </a:p>
        </p:txBody>
      </p:sp>
      <p:sp>
        <p:nvSpPr>
          <p:cNvPr id="11" name="Content Placeholder 10">
            <a:extLst>
              <a:ext uri="{FF2B5EF4-FFF2-40B4-BE49-F238E27FC236}">
                <a16:creationId xmlns:a16="http://schemas.microsoft.com/office/drawing/2014/main" id="{C617CCEE-B98D-4FF4-80FF-1B677D75E565}"/>
              </a:ext>
            </a:extLst>
          </p:cNvPr>
          <p:cNvSpPr>
            <a:spLocks noGrp="1"/>
          </p:cNvSpPr>
          <p:nvPr>
            <p:ph sz="quarter" idx="4"/>
          </p:nvPr>
        </p:nvSpPr>
        <p:spPr/>
        <p:txBody>
          <a:bodyPr>
            <a:normAutofit fontScale="92500" lnSpcReduction="20000"/>
          </a:bodyPr>
          <a:lstStyle/>
          <a:p>
            <a:r>
              <a:rPr lang="en-US" dirty="0"/>
              <a:t>Yearly Audits including those from independent auditors easily available for stakeholders.</a:t>
            </a:r>
          </a:p>
          <a:p>
            <a:r>
              <a:rPr lang="en-US" dirty="0"/>
              <a:t>Verification of Financial Statements (Petters, 2019)</a:t>
            </a:r>
          </a:p>
        </p:txBody>
      </p:sp>
    </p:spTree>
    <p:extLst>
      <p:ext uri="{BB962C8B-B14F-4D97-AF65-F5344CB8AC3E}">
        <p14:creationId xmlns:p14="http://schemas.microsoft.com/office/powerpoint/2010/main" val="2619971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B9445E-D467-42B6-B6BB-EDB77E5E6080}"/>
              </a:ext>
            </a:extLst>
          </p:cNvPr>
          <p:cNvPicPr>
            <a:picLocks noChangeAspect="1"/>
          </p:cNvPicPr>
          <p:nvPr/>
        </p:nvPicPr>
        <p:blipFill rotWithShape="1">
          <a:blip r:embed="rId2"/>
          <a:srcRect r="16889" b="1"/>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F7BB23E-827E-4B94-9529-DC6ACE2967C9}"/>
              </a:ext>
            </a:extLst>
          </p:cNvPr>
          <p:cNvSpPr>
            <a:spLocks noGrp="1"/>
          </p:cNvSpPr>
          <p:nvPr>
            <p:ph type="title"/>
          </p:nvPr>
        </p:nvSpPr>
        <p:spPr>
          <a:xfrm>
            <a:off x="7265817" y="3807726"/>
            <a:ext cx="4926182" cy="2229686"/>
          </a:xfrm>
        </p:spPr>
        <p:txBody>
          <a:bodyPr>
            <a:normAutofit/>
          </a:bodyPr>
          <a:lstStyle/>
          <a:p>
            <a:pPr algn="ctr"/>
            <a:r>
              <a:rPr lang="en-US" sz="4800" b="1" dirty="0"/>
              <a:t>Sarbanes-Oxley Act of 2002</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4B63E8-5DF5-4BA7-8E15-61749D32F655}"/>
              </a:ext>
            </a:extLst>
          </p:cNvPr>
          <p:cNvSpPr>
            <a:spLocks noGrp="1"/>
          </p:cNvSpPr>
          <p:nvPr>
            <p:ph idx="1"/>
          </p:nvPr>
        </p:nvSpPr>
        <p:spPr>
          <a:xfrm>
            <a:off x="525516" y="3417573"/>
            <a:ext cx="4593021" cy="2619839"/>
          </a:xfrm>
        </p:spPr>
        <p:txBody>
          <a:bodyPr anchor="ctr">
            <a:normAutofit/>
          </a:bodyPr>
          <a:lstStyle/>
          <a:p>
            <a:r>
              <a:rPr lang="en-US" sz="1400" dirty="0"/>
              <a:t>Access-secure locations, passwords, lockout screens and other data security measures organization wide.</a:t>
            </a:r>
          </a:p>
          <a:p>
            <a:r>
              <a:rPr lang="en-US" sz="1400" dirty="0"/>
              <a:t>Security-Manage risk, preventing breaches and timely remediation of  incidents to monitor and protect the financial database.</a:t>
            </a:r>
          </a:p>
          <a:p>
            <a:r>
              <a:rPr lang="en-US" sz="1400" dirty="0"/>
              <a:t>Change Management-Adding and updating software and hardware, databases while keeping accurate records of all change information.</a:t>
            </a:r>
          </a:p>
          <a:p>
            <a:r>
              <a:rPr lang="en-US" sz="1400" dirty="0"/>
              <a:t>Backup Procedures-All organization information uses the same SOX compliance requirements no matter where it’s stored or used. (Murphy, 2016)</a:t>
            </a:r>
          </a:p>
        </p:txBody>
      </p:sp>
      <p:sp>
        <p:nvSpPr>
          <p:cNvPr id="4" name="TextBox 3">
            <a:extLst>
              <a:ext uri="{FF2B5EF4-FFF2-40B4-BE49-F238E27FC236}">
                <a16:creationId xmlns:a16="http://schemas.microsoft.com/office/drawing/2014/main" id="{705F867E-A6F9-46E9-A381-9FBD63008832}"/>
              </a:ext>
            </a:extLst>
          </p:cNvPr>
          <p:cNvSpPr txBox="1"/>
          <p:nvPr/>
        </p:nvSpPr>
        <p:spPr>
          <a:xfrm>
            <a:off x="279034" y="2698222"/>
            <a:ext cx="5459104" cy="369332"/>
          </a:xfrm>
          <a:prstGeom prst="rect">
            <a:avLst/>
          </a:prstGeom>
          <a:noFill/>
        </p:spPr>
        <p:txBody>
          <a:bodyPr wrap="square" rtlCol="0">
            <a:spAutoFit/>
          </a:bodyPr>
          <a:lstStyle/>
          <a:p>
            <a:pPr>
              <a:spcAft>
                <a:spcPts val="600"/>
              </a:spcAft>
            </a:pPr>
            <a:r>
              <a:rPr lang="en-US" dirty="0"/>
              <a:t>SOX Compliance of Internal Controls and Data Security</a:t>
            </a:r>
          </a:p>
        </p:txBody>
      </p:sp>
    </p:spTree>
    <p:extLst>
      <p:ext uri="{BB962C8B-B14F-4D97-AF65-F5344CB8AC3E}">
        <p14:creationId xmlns:p14="http://schemas.microsoft.com/office/powerpoint/2010/main" val="623013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44A295-70B7-49AA-AE98-2CF1C7F3C7DA}"/>
              </a:ext>
            </a:extLst>
          </p:cNvPr>
          <p:cNvPicPr>
            <a:picLocks noChangeAspect="1"/>
          </p:cNvPicPr>
          <p:nvPr/>
        </p:nvPicPr>
        <p:blipFill rotWithShape="1">
          <a:blip r:embed="rId2"/>
          <a:srcRect b="15414"/>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C35DB0D-7999-404F-B84B-9EB4F3F0C0ED}"/>
              </a:ext>
            </a:extLst>
          </p:cNvPr>
          <p:cNvSpPr>
            <a:spLocks noGrp="1"/>
          </p:cNvSpPr>
          <p:nvPr>
            <p:ph type="title"/>
          </p:nvPr>
        </p:nvSpPr>
        <p:spPr>
          <a:xfrm>
            <a:off x="709448" y="1913950"/>
            <a:ext cx="4204137" cy="1342754"/>
          </a:xfrm>
        </p:spPr>
        <p:txBody>
          <a:bodyPr>
            <a:normAutofit/>
          </a:bodyPr>
          <a:lstStyle/>
          <a:p>
            <a:pPr algn="ctr"/>
            <a:r>
              <a:rPr lang="en-US" sz="2800"/>
              <a:t>Health Insurance Portability and Accountability Act (HIPAA)</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74D1FB-1914-4D78-8671-AD993386571F}"/>
              </a:ext>
            </a:extLst>
          </p:cNvPr>
          <p:cNvSpPr>
            <a:spLocks noGrp="1"/>
          </p:cNvSpPr>
          <p:nvPr>
            <p:ph idx="1"/>
          </p:nvPr>
        </p:nvSpPr>
        <p:spPr>
          <a:xfrm>
            <a:off x="5845722" y="5391150"/>
            <a:ext cx="5850978" cy="1466850"/>
          </a:xfrm>
        </p:spPr>
        <p:txBody>
          <a:bodyPr anchor="ctr">
            <a:normAutofit fontScale="92500" lnSpcReduction="10000"/>
          </a:bodyPr>
          <a:lstStyle/>
          <a:p>
            <a:r>
              <a:rPr lang="en-US" b="1" dirty="0">
                <a:solidFill>
                  <a:schemeClr val="bg1"/>
                </a:solidFill>
              </a:rPr>
              <a:t>Signed in 1996 to provide Health Insurance Portability between Jobs and Security Provisions for Data Privacy Regarding Medical Information.</a:t>
            </a:r>
          </a:p>
          <a:p>
            <a:endParaRPr lang="en-US" sz="1800" dirty="0"/>
          </a:p>
        </p:txBody>
      </p:sp>
      <p:sp>
        <p:nvSpPr>
          <p:cNvPr id="4" name="TextBox 3">
            <a:extLst>
              <a:ext uri="{FF2B5EF4-FFF2-40B4-BE49-F238E27FC236}">
                <a16:creationId xmlns:a16="http://schemas.microsoft.com/office/drawing/2014/main" id="{902E15D3-59FD-4A0B-A777-44B39C4748E4}"/>
              </a:ext>
            </a:extLst>
          </p:cNvPr>
          <p:cNvSpPr txBox="1"/>
          <p:nvPr/>
        </p:nvSpPr>
        <p:spPr>
          <a:xfrm>
            <a:off x="495300" y="3520862"/>
            <a:ext cx="4705350" cy="2416046"/>
          </a:xfrm>
          <a:prstGeom prst="rect">
            <a:avLst/>
          </a:prstGeom>
          <a:noFill/>
        </p:spPr>
        <p:txBody>
          <a:bodyPr wrap="square" rtlCol="0">
            <a:spAutoFit/>
          </a:bodyPr>
          <a:lstStyle/>
          <a:p>
            <a:pPr lvl="0">
              <a:lnSpc>
                <a:spcPct val="90000"/>
              </a:lnSpc>
              <a:spcBef>
                <a:spcPts val="1000"/>
              </a:spcBef>
            </a:pPr>
            <a:r>
              <a:rPr lang="en-US" sz="2000" b="1" dirty="0">
                <a:solidFill>
                  <a:prstClr val="black"/>
                </a:solidFill>
              </a:rPr>
              <a:t>Created to: </a:t>
            </a:r>
          </a:p>
          <a:p>
            <a:pPr marL="228600" lvl="0" indent="-228600">
              <a:lnSpc>
                <a:spcPct val="90000"/>
              </a:lnSpc>
              <a:spcBef>
                <a:spcPts val="1000"/>
              </a:spcBef>
              <a:buFont typeface="Arial" panose="020B0604020202020204" pitchFamily="34" charset="0"/>
              <a:buChar char="•"/>
            </a:pPr>
            <a:r>
              <a:rPr lang="en-US" sz="2000" dirty="0">
                <a:solidFill>
                  <a:prstClr val="black"/>
                </a:solidFill>
              </a:rPr>
              <a:t>Protect Individuals who change Jobs from loss of Health Insurance Coverage.</a:t>
            </a:r>
          </a:p>
          <a:p>
            <a:pPr marL="228600" lvl="0" indent="-228600">
              <a:lnSpc>
                <a:spcPct val="90000"/>
              </a:lnSpc>
              <a:spcBef>
                <a:spcPts val="1000"/>
              </a:spcBef>
              <a:buFont typeface="Arial" panose="020B0604020202020204" pitchFamily="34" charset="0"/>
              <a:buChar char="•"/>
            </a:pPr>
            <a:r>
              <a:rPr lang="en-US" sz="2000" dirty="0">
                <a:solidFill>
                  <a:prstClr val="black"/>
                </a:solidFill>
              </a:rPr>
              <a:t>Prevent Refusal of Coverage for Pre-existing Conditions.</a:t>
            </a:r>
          </a:p>
          <a:p>
            <a:pPr marL="228600" lvl="0" indent="-228600">
              <a:lnSpc>
                <a:spcPct val="90000"/>
              </a:lnSpc>
              <a:spcBef>
                <a:spcPts val="1000"/>
              </a:spcBef>
              <a:buFont typeface="Arial" panose="020B0604020202020204" pitchFamily="34" charset="0"/>
              <a:buChar char="•"/>
            </a:pPr>
            <a:r>
              <a:rPr lang="en-US" sz="2000" dirty="0">
                <a:solidFill>
                  <a:prstClr val="black"/>
                </a:solidFill>
              </a:rPr>
              <a:t>Enforce Compliance to the Privacy Regulations set by HHS.  (</a:t>
            </a:r>
            <a:r>
              <a:rPr lang="en-US" sz="2000" dirty="0" err="1">
                <a:solidFill>
                  <a:prstClr val="black"/>
                </a:solidFill>
              </a:rPr>
              <a:t>eVisit</a:t>
            </a:r>
            <a:r>
              <a:rPr lang="en-US" sz="2000" dirty="0">
                <a:solidFill>
                  <a:prstClr val="black"/>
                </a:solidFill>
              </a:rPr>
              <a:t>, 2018)</a:t>
            </a:r>
          </a:p>
        </p:txBody>
      </p:sp>
    </p:spTree>
    <p:extLst>
      <p:ext uri="{BB962C8B-B14F-4D97-AF65-F5344CB8AC3E}">
        <p14:creationId xmlns:p14="http://schemas.microsoft.com/office/powerpoint/2010/main" val="3884535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326C19-02CB-4D90-AE80-65459D2F0315}"/>
              </a:ext>
            </a:extLst>
          </p:cNvPr>
          <p:cNvPicPr>
            <a:picLocks noChangeAspect="1"/>
          </p:cNvPicPr>
          <p:nvPr/>
        </p:nvPicPr>
        <p:blipFill rotWithShape="1">
          <a:blip r:embed="rId2">
            <a:alphaModFix amt="50000"/>
          </a:blip>
          <a:srcRect t="13001" b="11998"/>
          <a:stretch/>
        </p:blipFill>
        <p:spPr>
          <a:xfrm>
            <a:off x="0" y="0"/>
            <a:ext cx="12192000" cy="6858000"/>
          </a:xfrm>
          <a:prstGeom prst="rect">
            <a:avLst/>
          </a:prstGeom>
        </p:spPr>
      </p:pic>
      <p:sp>
        <p:nvSpPr>
          <p:cNvPr id="2" name="Title 1">
            <a:extLst>
              <a:ext uri="{FF2B5EF4-FFF2-40B4-BE49-F238E27FC236}">
                <a16:creationId xmlns:a16="http://schemas.microsoft.com/office/drawing/2014/main" id="{F90380B0-BFDD-4D12-B086-B006B8B02ABD}"/>
              </a:ext>
            </a:extLst>
          </p:cNvPr>
          <p:cNvSpPr>
            <a:spLocks noGrp="1"/>
          </p:cNvSpPr>
          <p:nvPr>
            <p:ph type="title"/>
          </p:nvPr>
        </p:nvSpPr>
        <p:spPr>
          <a:xfrm>
            <a:off x="838200" y="197818"/>
            <a:ext cx="10991850" cy="1325563"/>
          </a:xfrm>
        </p:spPr>
        <p:txBody>
          <a:bodyPr>
            <a:normAutofit/>
          </a:bodyPr>
          <a:lstStyle/>
          <a:p>
            <a:r>
              <a:rPr lang="en-US" sz="3600" dirty="0"/>
              <a:t>Health Insurance and Portability Accountability Act (HIPAA)</a:t>
            </a:r>
          </a:p>
        </p:txBody>
      </p:sp>
      <p:sp>
        <p:nvSpPr>
          <p:cNvPr id="4" name="Content Placeholder 3">
            <a:extLst>
              <a:ext uri="{FF2B5EF4-FFF2-40B4-BE49-F238E27FC236}">
                <a16:creationId xmlns:a16="http://schemas.microsoft.com/office/drawing/2014/main" id="{B2134884-57B8-43E1-A8AE-64B0F6F51630}"/>
              </a:ext>
            </a:extLst>
          </p:cNvPr>
          <p:cNvSpPr>
            <a:spLocks noGrp="1"/>
          </p:cNvSpPr>
          <p:nvPr>
            <p:ph sz="half" idx="1"/>
          </p:nvPr>
        </p:nvSpPr>
        <p:spPr>
          <a:xfrm>
            <a:off x="838200" y="1825625"/>
            <a:ext cx="3238500" cy="4351338"/>
          </a:xfrm>
        </p:spPr>
        <p:txBody>
          <a:bodyPr>
            <a:normAutofit fontScale="92500" lnSpcReduction="10000"/>
          </a:bodyPr>
          <a:lstStyle/>
          <a:p>
            <a:pPr marL="0" indent="0">
              <a:buNone/>
            </a:pPr>
            <a:r>
              <a:rPr lang="en-US" b="1" dirty="0"/>
              <a:t>Penalties</a:t>
            </a:r>
          </a:p>
          <a:p>
            <a:r>
              <a:rPr lang="en-US" dirty="0"/>
              <a:t>$100-$50,000 per violation based on level of negligence.</a:t>
            </a:r>
          </a:p>
          <a:p>
            <a:r>
              <a:rPr lang="en-US" dirty="0"/>
              <a:t>Reasonable Cause does not involve jail time.</a:t>
            </a:r>
          </a:p>
          <a:p>
            <a:r>
              <a:rPr lang="en-US" dirty="0"/>
              <a:t>Willful Neglect can result in criminal charges.</a:t>
            </a:r>
          </a:p>
        </p:txBody>
      </p:sp>
      <p:sp>
        <p:nvSpPr>
          <p:cNvPr id="5" name="Content Placeholder 4">
            <a:extLst>
              <a:ext uri="{FF2B5EF4-FFF2-40B4-BE49-F238E27FC236}">
                <a16:creationId xmlns:a16="http://schemas.microsoft.com/office/drawing/2014/main" id="{F739254D-3A2E-4542-A82C-30745F8D9E2A}"/>
              </a:ext>
            </a:extLst>
          </p:cNvPr>
          <p:cNvSpPr>
            <a:spLocks noGrp="1"/>
          </p:cNvSpPr>
          <p:nvPr>
            <p:ph sz="half" idx="2"/>
          </p:nvPr>
        </p:nvSpPr>
        <p:spPr>
          <a:xfrm>
            <a:off x="3979397" y="1825625"/>
            <a:ext cx="5181600" cy="4351338"/>
          </a:xfrm>
        </p:spPr>
        <p:txBody>
          <a:bodyPr>
            <a:normAutofit fontScale="92500" lnSpcReduction="10000"/>
          </a:bodyPr>
          <a:lstStyle/>
          <a:p>
            <a:pPr marL="0" indent="0">
              <a:buNone/>
            </a:pPr>
            <a:r>
              <a:rPr lang="en-US" sz="2400" b="1" dirty="0"/>
              <a:t>How is Non-compliance Discovered?</a:t>
            </a:r>
          </a:p>
          <a:p>
            <a:r>
              <a:rPr lang="en-US" dirty="0"/>
              <a:t>Individuals can file a complaint with the Office for Civil Rights (OCR)</a:t>
            </a:r>
          </a:p>
          <a:p>
            <a:r>
              <a:rPr lang="en-US" dirty="0"/>
              <a:t>File Electronically through the OCR Complaint Portal or in Writing</a:t>
            </a:r>
          </a:p>
          <a:p>
            <a:r>
              <a:rPr lang="en-US" dirty="0"/>
              <a:t>Instructions are through HHS at </a:t>
            </a:r>
          </a:p>
          <a:p>
            <a:r>
              <a:rPr lang="en-US" dirty="0">
                <a:hlinkClick r:id="rId3"/>
              </a:rPr>
              <a:t>https://www.hhs.gov/hipaa/filing-a-complaint/index.html</a:t>
            </a:r>
            <a:endParaRPr lang="en-US" dirty="0"/>
          </a:p>
          <a:p>
            <a:r>
              <a:rPr lang="en-US" dirty="0"/>
              <a:t>Enforcement by Office for Civil Rights </a:t>
            </a:r>
          </a:p>
        </p:txBody>
      </p:sp>
      <p:sp>
        <p:nvSpPr>
          <p:cNvPr id="6" name="Rectangle 5">
            <a:extLst>
              <a:ext uri="{FF2B5EF4-FFF2-40B4-BE49-F238E27FC236}">
                <a16:creationId xmlns:a16="http://schemas.microsoft.com/office/drawing/2014/main" id="{29639540-C271-4EBE-81E8-F902B45BB2EB}"/>
              </a:ext>
            </a:extLst>
          </p:cNvPr>
          <p:cNvSpPr/>
          <p:nvPr/>
        </p:nvSpPr>
        <p:spPr>
          <a:xfrm>
            <a:off x="8771499" y="1690688"/>
            <a:ext cx="3420502" cy="4653582"/>
          </a:xfrm>
          <a:prstGeom prst="rect">
            <a:avLst/>
          </a:prstGeom>
        </p:spPr>
        <p:txBody>
          <a:bodyPr wrap="square">
            <a:spAutoFit/>
          </a:bodyPr>
          <a:lstStyle/>
          <a:p>
            <a:pPr lvl="0">
              <a:lnSpc>
                <a:spcPct val="90000"/>
              </a:lnSpc>
              <a:spcBef>
                <a:spcPts val="1000"/>
              </a:spcBef>
            </a:pPr>
            <a:r>
              <a:rPr lang="en-US" sz="2400" b="1" dirty="0">
                <a:solidFill>
                  <a:prstClr val="black"/>
                </a:solidFill>
              </a:rPr>
              <a:t>Those fined in 2019 for Non-Compliance </a:t>
            </a:r>
          </a:p>
          <a:p>
            <a:pPr marL="228600" lvl="0" indent="-228600">
              <a:lnSpc>
                <a:spcPct val="90000"/>
              </a:lnSpc>
              <a:spcBef>
                <a:spcPts val="1000"/>
              </a:spcBef>
              <a:buFont typeface="Arial" panose="020B0604020202020204" pitchFamily="34" charset="0"/>
              <a:buChar char="•"/>
            </a:pPr>
            <a:r>
              <a:rPr lang="en-US" dirty="0">
                <a:solidFill>
                  <a:prstClr val="black"/>
                </a:solidFill>
              </a:rPr>
              <a:t>Sentara Hospitals</a:t>
            </a:r>
          </a:p>
          <a:p>
            <a:pPr marL="228600" lvl="0" indent="-228600">
              <a:lnSpc>
                <a:spcPct val="90000"/>
              </a:lnSpc>
              <a:spcBef>
                <a:spcPts val="1000"/>
              </a:spcBef>
              <a:buFont typeface="Arial" panose="020B0604020202020204" pitchFamily="34" charset="0"/>
              <a:buChar char="•"/>
            </a:pPr>
            <a:r>
              <a:rPr lang="en-US" dirty="0">
                <a:solidFill>
                  <a:prstClr val="black"/>
                </a:solidFill>
              </a:rPr>
              <a:t>Texas Health and Human Services Commission</a:t>
            </a:r>
          </a:p>
          <a:p>
            <a:pPr marL="228600" lvl="0" indent="-228600">
              <a:lnSpc>
                <a:spcPct val="90000"/>
              </a:lnSpc>
              <a:spcBef>
                <a:spcPts val="1000"/>
              </a:spcBef>
              <a:buFont typeface="Arial" panose="020B0604020202020204" pitchFamily="34" charset="0"/>
              <a:buChar char="•"/>
            </a:pPr>
            <a:r>
              <a:rPr lang="en-US" dirty="0">
                <a:solidFill>
                  <a:prstClr val="black"/>
                </a:solidFill>
              </a:rPr>
              <a:t>University of Rochester Medical Center</a:t>
            </a:r>
          </a:p>
          <a:p>
            <a:pPr marL="228600" lvl="0" indent="-228600">
              <a:lnSpc>
                <a:spcPct val="90000"/>
              </a:lnSpc>
              <a:spcBef>
                <a:spcPts val="1000"/>
              </a:spcBef>
              <a:buFont typeface="Arial" panose="020B0604020202020204" pitchFamily="34" charset="0"/>
              <a:buChar char="•"/>
            </a:pPr>
            <a:r>
              <a:rPr lang="en-US" dirty="0">
                <a:solidFill>
                  <a:prstClr val="black"/>
                </a:solidFill>
              </a:rPr>
              <a:t>Jackson Health System</a:t>
            </a:r>
          </a:p>
          <a:p>
            <a:pPr marL="228600" lvl="0" indent="-228600">
              <a:lnSpc>
                <a:spcPct val="90000"/>
              </a:lnSpc>
              <a:spcBef>
                <a:spcPts val="1000"/>
              </a:spcBef>
              <a:buFont typeface="Arial" panose="020B0604020202020204" pitchFamily="34" charset="0"/>
              <a:buChar char="•"/>
            </a:pPr>
            <a:r>
              <a:rPr lang="en-US" dirty="0">
                <a:solidFill>
                  <a:prstClr val="black"/>
                </a:solidFill>
              </a:rPr>
              <a:t>Elite Dental Associates</a:t>
            </a:r>
          </a:p>
          <a:p>
            <a:pPr marL="228600" lvl="0" indent="-228600">
              <a:lnSpc>
                <a:spcPct val="90000"/>
              </a:lnSpc>
              <a:spcBef>
                <a:spcPts val="1000"/>
              </a:spcBef>
              <a:buFont typeface="Arial" panose="020B0604020202020204" pitchFamily="34" charset="0"/>
              <a:buChar char="•"/>
            </a:pPr>
            <a:r>
              <a:rPr lang="en-US" dirty="0">
                <a:solidFill>
                  <a:prstClr val="black"/>
                </a:solidFill>
              </a:rPr>
              <a:t>Bayfront Health St. Petersburg</a:t>
            </a:r>
          </a:p>
          <a:p>
            <a:pPr marL="228600" lvl="0" indent="-228600">
              <a:lnSpc>
                <a:spcPct val="90000"/>
              </a:lnSpc>
              <a:spcBef>
                <a:spcPts val="1000"/>
              </a:spcBef>
              <a:buFont typeface="Arial" panose="020B0604020202020204" pitchFamily="34" charset="0"/>
              <a:buChar char="•"/>
            </a:pPr>
            <a:r>
              <a:rPr lang="en-US" dirty="0">
                <a:solidFill>
                  <a:prstClr val="black"/>
                </a:solidFill>
              </a:rPr>
              <a:t>Indiana Medical Records</a:t>
            </a:r>
          </a:p>
          <a:p>
            <a:pPr marL="228600" lvl="0" indent="-228600">
              <a:lnSpc>
                <a:spcPct val="90000"/>
              </a:lnSpc>
              <a:spcBef>
                <a:spcPts val="1000"/>
              </a:spcBef>
              <a:buFont typeface="Arial" panose="020B0604020202020204" pitchFamily="34" charset="0"/>
              <a:buChar char="•"/>
            </a:pPr>
            <a:r>
              <a:rPr lang="en-US" dirty="0">
                <a:solidFill>
                  <a:prstClr val="black"/>
                </a:solidFill>
              </a:rPr>
              <a:t>Touchstone Medical Imaging</a:t>
            </a:r>
          </a:p>
          <a:p>
            <a:pPr marL="228600" lvl="0" indent="-228600">
              <a:lnSpc>
                <a:spcPct val="90000"/>
              </a:lnSpc>
              <a:spcBef>
                <a:spcPts val="1000"/>
              </a:spcBef>
              <a:buFont typeface="Arial" panose="020B0604020202020204" pitchFamily="34" charset="0"/>
              <a:buChar char="•"/>
            </a:pPr>
            <a:r>
              <a:rPr lang="en-US" dirty="0">
                <a:solidFill>
                  <a:prstClr val="black"/>
                </a:solidFill>
              </a:rPr>
              <a:t>Cottage Health</a:t>
            </a:r>
          </a:p>
        </p:txBody>
      </p:sp>
    </p:spTree>
    <p:extLst>
      <p:ext uri="{BB962C8B-B14F-4D97-AF65-F5344CB8AC3E}">
        <p14:creationId xmlns:p14="http://schemas.microsoft.com/office/powerpoint/2010/main" val="1516230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055DC42-633C-4590-8A96-D5DA7D86A299}"/>
              </a:ext>
            </a:extLst>
          </p:cNvPr>
          <p:cNvPicPr>
            <a:picLocks noChangeAspect="1"/>
          </p:cNvPicPr>
          <p:nvPr/>
        </p:nvPicPr>
        <p:blipFill>
          <a:blip r:embed="rId2">
            <a:alphaModFix amt="50000"/>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5DF7D09-77C2-4422-B544-C820D3528285}"/>
              </a:ext>
            </a:extLst>
          </p:cNvPr>
          <p:cNvSpPr>
            <a:spLocks noGrp="1"/>
          </p:cNvSpPr>
          <p:nvPr>
            <p:ph type="title"/>
          </p:nvPr>
        </p:nvSpPr>
        <p:spPr>
          <a:xfrm>
            <a:off x="240631" y="365125"/>
            <a:ext cx="11742821" cy="1325563"/>
          </a:xfrm>
        </p:spPr>
        <p:txBody>
          <a:bodyPr>
            <a:normAutofit/>
          </a:bodyPr>
          <a:lstStyle/>
          <a:p>
            <a:pPr algn="ctr"/>
            <a:r>
              <a:rPr lang="en-US" sz="3600" b="1" dirty="0"/>
              <a:t>Health Insurance Portability and Accountability Act (HIPAA)</a:t>
            </a:r>
          </a:p>
        </p:txBody>
      </p:sp>
      <p:sp>
        <p:nvSpPr>
          <p:cNvPr id="4" name="Content Placeholder 3">
            <a:extLst>
              <a:ext uri="{FF2B5EF4-FFF2-40B4-BE49-F238E27FC236}">
                <a16:creationId xmlns:a16="http://schemas.microsoft.com/office/drawing/2014/main" id="{864CE172-7ED6-443E-A73B-C2D1D9EB494F}"/>
              </a:ext>
            </a:extLst>
          </p:cNvPr>
          <p:cNvSpPr>
            <a:spLocks noGrp="1"/>
          </p:cNvSpPr>
          <p:nvPr>
            <p:ph sz="half" idx="1"/>
          </p:nvPr>
        </p:nvSpPr>
        <p:spPr>
          <a:xfrm>
            <a:off x="505326" y="1825625"/>
            <a:ext cx="5666874" cy="4351338"/>
          </a:xfrm>
        </p:spPr>
        <p:txBody>
          <a:bodyPr>
            <a:normAutofit lnSpcReduction="10000"/>
          </a:bodyPr>
          <a:lstStyle/>
          <a:p>
            <a:pPr marL="0" indent="0">
              <a:buNone/>
            </a:pPr>
            <a:r>
              <a:rPr lang="en-US" dirty="0"/>
              <a:t>Who needs to be HIPAA Compliant?</a:t>
            </a:r>
          </a:p>
          <a:p>
            <a:r>
              <a:rPr lang="en-US" dirty="0"/>
              <a:t>Health Plans</a:t>
            </a:r>
          </a:p>
          <a:p>
            <a:r>
              <a:rPr lang="en-US" dirty="0"/>
              <a:t>Health Care Clearinghouses</a:t>
            </a:r>
          </a:p>
          <a:p>
            <a:r>
              <a:rPr lang="en-US" dirty="0"/>
              <a:t>Health Care Providers</a:t>
            </a:r>
          </a:p>
          <a:p>
            <a:r>
              <a:rPr lang="en-US" dirty="0"/>
              <a:t>Business Associates  		(Newtek, 2019)</a:t>
            </a:r>
          </a:p>
        </p:txBody>
      </p:sp>
      <p:sp>
        <p:nvSpPr>
          <p:cNvPr id="5" name="Content Placeholder 4">
            <a:extLst>
              <a:ext uri="{FF2B5EF4-FFF2-40B4-BE49-F238E27FC236}">
                <a16:creationId xmlns:a16="http://schemas.microsoft.com/office/drawing/2014/main" id="{317A893F-0482-4251-8CF7-0E7A16F8E31C}"/>
              </a:ext>
            </a:extLst>
          </p:cNvPr>
          <p:cNvSpPr>
            <a:spLocks noGrp="1"/>
          </p:cNvSpPr>
          <p:nvPr>
            <p:ph sz="half" idx="2"/>
          </p:nvPr>
        </p:nvSpPr>
        <p:spPr>
          <a:xfrm>
            <a:off x="6172200" y="1825625"/>
            <a:ext cx="5181600" cy="4351338"/>
          </a:xfrm>
        </p:spPr>
        <p:txBody>
          <a:bodyPr>
            <a:normAutofit lnSpcReduction="10000"/>
          </a:bodyPr>
          <a:lstStyle/>
          <a:p>
            <a:pPr marL="0" indent="0">
              <a:buNone/>
            </a:pPr>
            <a:r>
              <a:rPr lang="en-US" dirty="0"/>
              <a:t>Protected Information Includes:</a:t>
            </a:r>
          </a:p>
          <a:p>
            <a:r>
              <a:rPr lang="en-US" dirty="0"/>
              <a:t>Any information that can identify an individual and was created and used during the process of health care.</a:t>
            </a:r>
          </a:p>
          <a:p>
            <a:r>
              <a:rPr lang="en-US" dirty="0"/>
              <a:t>Any conversations about treatment</a:t>
            </a:r>
          </a:p>
          <a:p>
            <a:r>
              <a:rPr lang="en-US" dirty="0"/>
              <a:t>Billing information</a:t>
            </a:r>
          </a:p>
          <a:p>
            <a:r>
              <a:rPr lang="en-US" dirty="0"/>
              <a:t>Medical information in the insurance database.</a:t>
            </a:r>
          </a:p>
          <a:p>
            <a:endParaRPr lang="en-US" dirty="0"/>
          </a:p>
        </p:txBody>
      </p:sp>
    </p:spTree>
    <p:extLst>
      <p:ext uri="{BB962C8B-B14F-4D97-AF65-F5344CB8AC3E}">
        <p14:creationId xmlns:p14="http://schemas.microsoft.com/office/powerpoint/2010/main" val="214389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1AEF-531E-48EA-B390-542E464D2026}"/>
              </a:ext>
            </a:extLst>
          </p:cNvPr>
          <p:cNvSpPr>
            <a:spLocks noGrp="1"/>
          </p:cNvSpPr>
          <p:nvPr>
            <p:ph type="title"/>
          </p:nvPr>
        </p:nvSpPr>
        <p:spPr>
          <a:xfrm>
            <a:off x="762001" y="803325"/>
            <a:ext cx="5314536" cy="1325563"/>
          </a:xfrm>
        </p:spPr>
        <p:txBody>
          <a:bodyPr>
            <a:normAutofit/>
          </a:bodyPr>
          <a:lstStyle/>
          <a:p>
            <a:r>
              <a:rPr lang="en-US" sz="3100"/>
              <a:t>Health Insurance Portability and Accountability Act (HIPAA)</a:t>
            </a:r>
          </a:p>
        </p:txBody>
      </p:sp>
      <p:sp>
        <p:nvSpPr>
          <p:cNvPr id="3" name="Content Placeholder 2">
            <a:extLst>
              <a:ext uri="{FF2B5EF4-FFF2-40B4-BE49-F238E27FC236}">
                <a16:creationId xmlns:a16="http://schemas.microsoft.com/office/drawing/2014/main" id="{81588063-A0B5-430F-8C97-8D303709045F}"/>
              </a:ext>
            </a:extLst>
          </p:cNvPr>
          <p:cNvSpPr>
            <a:spLocks noGrp="1"/>
          </p:cNvSpPr>
          <p:nvPr>
            <p:ph idx="1"/>
          </p:nvPr>
        </p:nvSpPr>
        <p:spPr>
          <a:xfrm>
            <a:off x="762000" y="2279018"/>
            <a:ext cx="5314543" cy="3375920"/>
          </a:xfrm>
        </p:spPr>
        <p:txBody>
          <a:bodyPr anchor="t">
            <a:normAutofit/>
          </a:bodyPr>
          <a:lstStyle/>
          <a:p>
            <a:r>
              <a:rPr lang="en-US" sz="1800"/>
              <a:t>Encrypt Protected Health Information (PHI) both in rest and transit</a:t>
            </a:r>
          </a:p>
          <a:p>
            <a:r>
              <a:rPr lang="en-US" sz="1800"/>
              <a:t>Authorized Medical Professionals must have a “Unique User Identifier” for monitoring access and communication </a:t>
            </a:r>
          </a:p>
          <a:p>
            <a:r>
              <a:rPr lang="en-US" sz="1800"/>
              <a:t>All Technology must have Automatic Log-off to prevent Unauthorized Access on Unattended Devices (HIPAA Journal, 2019)</a:t>
            </a:r>
          </a:p>
          <a:p>
            <a:r>
              <a:rPr lang="en-US" sz="1800"/>
              <a:t>HIPAA Requirements are Extensive and Professional Organizations can be hired to check for total Compliance.  </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FC4EDAF-4F55-4F8B-88C0-5DED3910E330}"/>
              </a:ext>
            </a:extLst>
          </p:cNvPr>
          <p:cNvPicPr>
            <a:picLocks noChangeAspect="1"/>
          </p:cNvPicPr>
          <p:nvPr/>
        </p:nvPicPr>
        <p:blipFill rotWithShape="1">
          <a:blip r:embed="rId2"/>
          <a:srcRect l="12927" r="24042"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8506231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442E-BCFD-4936-8BBF-17D57D28BCFC}"/>
              </a:ext>
            </a:extLst>
          </p:cNvPr>
          <p:cNvSpPr>
            <a:spLocks noGrp="1"/>
          </p:cNvSpPr>
          <p:nvPr>
            <p:ph type="title"/>
          </p:nvPr>
        </p:nvSpPr>
        <p:spPr>
          <a:xfrm>
            <a:off x="762001" y="803325"/>
            <a:ext cx="5314536" cy="1325563"/>
          </a:xfrm>
        </p:spPr>
        <p:txBody>
          <a:bodyPr>
            <a:normAutofit/>
          </a:bodyPr>
          <a:lstStyle/>
          <a:p>
            <a:r>
              <a:rPr lang="en-US" sz="3700"/>
              <a:t>Family Educational Rights and Privacy Act (FERPA)</a:t>
            </a:r>
          </a:p>
        </p:txBody>
      </p:sp>
      <p:sp>
        <p:nvSpPr>
          <p:cNvPr id="3" name="Content Placeholder 2">
            <a:extLst>
              <a:ext uri="{FF2B5EF4-FFF2-40B4-BE49-F238E27FC236}">
                <a16:creationId xmlns:a16="http://schemas.microsoft.com/office/drawing/2014/main" id="{D99474B3-B79B-42BF-8B4E-9EE3452519BC}"/>
              </a:ext>
            </a:extLst>
          </p:cNvPr>
          <p:cNvSpPr>
            <a:spLocks noGrp="1"/>
          </p:cNvSpPr>
          <p:nvPr>
            <p:ph idx="1"/>
          </p:nvPr>
        </p:nvSpPr>
        <p:spPr>
          <a:xfrm>
            <a:off x="762000" y="2279018"/>
            <a:ext cx="5314543" cy="3375920"/>
          </a:xfrm>
        </p:spPr>
        <p:txBody>
          <a:bodyPr anchor="t">
            <a:normAutofit/>
          </a:bodyPr>
          <a:lstStyle/>
          <a:p>
            <a:pPr marL="0" indent="0">
              <a:buNone/>
            </a:pPr>
            <a:r>
              <a:rPr lang="en-US" sz="1800" dirty="0"/>
              <a:t>Federal Law that Provides:</a:t>
            </a:r>
          </a:p>
          <a:p>
            <a:r>
              <a:rPr lang="en-US" sz="1800" dirty="0"/>
              <a:t>Parental Rights for Education Records Access of their Children</a:t>
            </a:r>
          </a:p>
          <a:p>
            <a:r>
              <a:rPr lang="en-US" sz="1800" dirty="0"/>
              <a:t>Rights to Amend Records</a:t>
            </a:r>
          </a:p>
          <a:p>
            <a:r>
              <a:rPr lang="en-US" sz="1800" dirty="0"/>
              <a:t>Right of Certain Controls over Personal Identity Disclosure from Educational Records</a:t>
            </a:r>
          </a:p>
          <a:p>
            <a:r>
              <a:rPr lang="en-US" sz="1800" dirty="0"/>
              <a:t>Created due to Evidence that Student Records were being misused across the U.S. in an effort to safeguard the data files of student and parent information. (U.S. Dept of Education, 2019)</a:t>
            </a:r>
          </a:p>
        </p:txBody>
      </p:sp>
      <p:sp>
        <p:nvSpPr>
          <p:cNvPr id="13"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88543AA-F177-4805-9C24-29C8EF0615EA}"/>
              </a:ext>
            </a:extLst>
          </p:cNvPr>
          <p:cNvPicPr>
            <a:picLocks noChangeAspect="1"/>
          </p:cNvPicPr>
          <p:nvPr/>
        </p:nvPicPr>
        <p:blipFill rotWithShape="1">
          <a:blip r:embed="rId2"/>
          <a:srcRect l="11975" r="2379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00428795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17F24B-32A6-4440-AA06-57150A55337C}"/>
              </a:ext>
            </a:extLst>
          </p:cNvPr>
          <p:cNvPicPr>
            <a:picLocks noChangeAspect="1"/>
          </p:cNvPicPr>
          <p:nvPr/>
        </p:nvPicPr>
        <p:blipFill>
          <a:blip r:embed="rId2"/>
          <a:stretch>
            <a:fillRect/>
          </a:stretch>
        </p:blipFill>
        <p:spPr>
          <a:xfrm>
            <a:off x="0" y="2381"/>
            <a:ext cx="12192000" cy="6862914"/>
          </a:xfrm>
          <a:prstGeom prst="rect">
            <a:avLst/>
          </a:prstGeom>
        </p:spPr>
      </p:pic>
      <p:sp>
        <p:nvSpPr>
          <p:cNvPr id="2" name="Title 1">
            <a:extLst>
              <a:ext uri="{FF2B5EF4-FFF2-40B4-BE49-F238E27FC236}">
                <a16:creationId xmlns:a16="http://schemas.microsoft.com/office/drawing/2014/main" id="{DB868149-2C26-4743-B5C3-13CE091DFA60}"/>
              </a:ext>
            </a:extLst>
          </p:cNvPr>
          <p:cNvSpPr>
            <a:spLocks noGrp="1"/>
          </p:cNvSpPr>
          <p:nvPr>
            <p:ph type="title"/>
          </p:nvPr>
        </p:nvSpPr>
        <p:spPr>
          <a:xfrm>
            <a:off x="838200" y="0"/>
            <a:ext cx="10515600" cy="1325563"/>
          </a:xfrm>
        </p:spPr>
        <p:txBody>
          <a:bodyPr>
            <a:normAutofit/>
          </a:bodyPr>
          <a:lstStyle/>
          <a:p>
            <a:r>
              <a:rPr lang="en-US" sz="4000" b="1" dirty="0">
                <a:solidFill>
                  <a:schemeClr val="bg1"/>
                </a:solidFill>
              </a:rPr>
              <a:t>Family Educational Rights and Privacy Act (FERPA</a:t>
            </a:r>
            <a:r>
              <a:rPr lang="en-US" sz="4000" dirty="0">
                <a:solidFill>
                  <a:prstClr val="black"/>
                </a:solidFill>
              </a:rPr>
              <a:t>)</a:t>
            </a:r>
            <a:endParaRPr lang="en-US" sz="4000" dirty="0"/>
          </a:p>
        </p:txBody>
      </p:sp>
      <p:sp>
        <p:nvSpPr>
          <p:cNvPr id="4" name="Content Placeholder 3">
            <a:extLst>
              <a:ext uri="{FF2B5EF4-FFF2-40B4-BE49-F238E27FC236}">
                <a16:creationId xmlns:a16="http://schemas.microsoft.com/office/drawing/2014/main" id="{E0DEEF94-5E7F-42A5-A469-EFE0165F5D08}"/>
              </a:ext>
            </a:extLst>
          </p:cNvPr>
          <p:cNvSpPr>
            <a:spLocks noGrp="1"/>
          </p:cNvSpPr>
          <p:nvPr>
            <p:ph sz="half" idx="1"/>
          </p:nvPr>
        </p:nvSpPr>
        <p:spPr>
          <a:xfrm>
            <a:off x="266700" y="1825625"/>
            <a:ext cx="2495550" cy="4351338"/>
          </a:xfrm>
        </p:spPr>
        <p:txBody>
          <a:bodyPr>
            <a:normAutofit fontScale="77500" lnSpcReduction="20000"/>
          </a:bodyPr>
          <a:lstStyle/>
          <a:p>
            <a:r>
              <a:rPr lang="en-US" b="1" dirty="0">
                <a:solidFill>
                  <a:schemeClr val="bg1"/>
                </a:solidFill>
              </a:rPr>
              <a:t>Penalties</a:t>
            </a:r>
          </a:p>
          <a:p>
            <a:r>
              <a:rPr lang="en-US" b="1" dirty="0">
                <a:solidFill>
                  <a:schemeClr val="bg1"/>
                </a:solidFill>
              </a:rPr>
              <a:t>Possible Forfeiture of Federal Funding.</a:t>
            </a:r>
          </a:p>
          <a:p>
            <a:r>
              <a:rPr lang="en-US" b="1" dirty="0">
                <a:solidFill>
                  <a:schemeClr val="bg1"/>
                </a:solidFill>
              </a:rPr>
              <a:t>Some States allow for Monetary Damages for Private Information Disclosure. (</a:t>
            </a:r>
            <a:r>
              <a:rPr lang="en-US" b="1" dirty="0" err="1">
                <a:solidFill>
                  <a:schemeClr val="bg1"/>
                </a:solidFill>
              </a:rPr>
              <a:t>Hlavac</a:t>
            </a:r>
            <a:r>
              <a:rPr lang="en-US" b="1" dirty="0">
                <a:solidFill>
                  <a:schemeClr val="bg1"/>
                </a:solidFill>
              </a:rPr>
              <a:t>, 2015)</a:t>
            </a:r>
          </a:p>
        </p:txBody>
      </p:sp>
      <p:sp>
        <p:nvSpPr>
          <p:cNvPr id="5" name="Content Placeholder 4">
            <a:extLst>
              <a:ext uri="{FF2B5EF4-FFF2-40B4-BE49-F238E27FC236}">
                <a16:creationId xmlns:a16="http://schemas.microsoft.com/office/drawing/2014/main" id="{FF196CDA-556D-4ECE-A62D-44E3EF67E731}"/>
              </a:ext>
            </a:extLst>
          </p:cNvPr>
          <p:cNvSpPr>
            <a:spLocks noGrp="1"/>
          </p:cNvSpPr>
          <p:nvPr>
            <p:ph sz="half" idx="2"/>
          </p:nvPr>
        </p:nvSpPr>
        <p:spPr>
          <a:xfrm>
            <a:off x="2781301" y="1825625"/>
            <a:ext cx="3714750" cy="4351338"/>
          </a:xfrm>
        </p:spPr>
        <p:txBody>
          <a:bodyPr>
            <a:normAutofit fontScale="77500" lnSpcReduction="20000"/>
          </a:bodyPr>
          <a:lstStyle/>
          <a:p>
            <a:r>
              <a:rPr lang="en-US" b="1" dirty="0">
                <a:solidFill>
                  <a:schemeClr val="bg1"/>
                </a:solidFill>
              </a:rPr>
              <a:t>How is non-compliance discovered?</a:t>
            </a:r>
          </a:p>
          <a:p>
            <a:r>
              <a:rPr lang="en-US" b="1" dirty="0">
                <a:solidFill>
                  <a:schemeClr val="bg1"/>
                </a:solidFill>
              </a:rPr>
              <a:t>Individuals can file a complaint via email or mail.</a:t>
            </a:r>
          </a:p>
          <a:p>
            <a:r>
              <a:rPr lang="en-US" b="1" dirty="0">
                <a:solidFill>
                  <a:schemeClr val="bg1"/>
                </a:solidFill>
              </a:rPr>
              <a:t>Enforced by the Family Policy Compliance Office with the Department of Education</a:t>
            </a:r>
          </a:p>
          <a:p>
            <a:r>
              <a:rPr lang="en-US" b="1" dirty="0">
                <a:solidFill>
                  <a:schemeClr val="bg1"/>
                </a:solidFill>
              </a:rPr>
              <a:t>The DOE publishes binding Rules for FERPA</a:t>
            </a:r>
          </a:p>
          <a:p>
            <a:r>
              <a:rPr lang="en-US" b="1" dirty="0">
                <a:solidFill>
                  <a:schemeClr val="bg1"/>
                </a:solidFill>
              </a:rPr>
              <a:t>DOE is the only enforcement action available for Remediation (SPLC, 2018)</a:t>
            </a:r>
          </a:p>
        </p:txBody>
      </p:sp>
      <p:sp>
        <p:nvSpPr>
          <p:cNvPr id="6" name="TextBox 5">
            <a:extLst>
              <a:ext uri="{FF2B5EF4-FFF2-40B4-BE49-F238E27FC236}">
                <a16:creationId xmlns:a16="http://schemas.microsoft.com/office/drawing/2014/main" id="{DA9E05B2-1218-4C9D-A2A2-5690BDD45315}"/>
              </a:ext>
            </a:extLst>
          </p:cNvPr>
          <p:cNvSpPr txBox="1"/>
          <p:nvPr/>
        </p:nvSpPr>
        <p:spPr>
          <a:xfrm>
            <a:off x="10153650" y="2183919"/>
            <a:ext cx="1905000" cy="2092881"/>
          </a:xfrm>
          <a:prstGeom prst="rect">
            <a:avLst/>
          </a:prstGeom>
          <a:noFill/>
        </p:spPr>
        <p:txBody>
          <a:bodyPr wrap="square" rtlCol="0">
            <a:spAutoFit/>
          </a:bodyPr>
          <a:lstStyle/>
          <a:p>
            <a:r>
              <a:rPr lang="en-US" sz="1600" b="1" dirty="0">
                <a:solidFill>
                  <a:schemeClr val="bg1"/>
                </a:solidFill>
              </a:rPr>
              <a:t>FERPA speaks only to the Secretary of Education and fails to confer enforceable rights for individuals. (McGlamery, 2002)</a:t>
            </a:r>
          </a:p>
          <a:p>
            <a:endParaRPr lang="en-US" dirty="0"/>
          </a:p>
        </p:txBody>
      </p:sp>
    </p:spTree>
    <p:extLst>
      <p:ext uri="{BB962C8B-B14F-4D97-AF65-F5344CB8AC3E}">
        <p14:creationId xmlns:p14="http://schemas.microsoft.com/office/powerpoint/2010/main" val="773110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80D85BF-5189-49FF-883B-5AD207B0134E}"/>
              </a:ext>
            </a:extLst>
          </p:cNvPr>
          <p:cNvPicPr>
            <a:picLocks noChangeAspect="1"/>
          </p:cNvPicPr>
          <p:nvPr/>
        </p:nvPicPr>
        <p:blipFill rotWithShape="1">
          <a:blip r:embed="rId2">
            <a:alphaModFix amt="35000"/>
            <a:extLst/>
          </a:blip>
          <a:srcRect t="25104" b="1125"/>
          <a:stretch/>
        </p:blipFill>
        <p:spPr>
          <a:xfrm>
            <a:off x="20" y="1"/>
            <a:ext cx="12191980" cy="6857999"/>
          </a:xfrm>
          <a:prstGeom prst="rect">
            <a:avLst/>
          </a:prstGeom>
        </p:spPr>
      </p:pic>
      <p:sp>
        <p:nvSpPr>
          <p:cNvPr id="2" name="Title 1">
            <a:extLst>
              <a:ext uri="{FF2B5EF4-FFF2-40B4-BE49-F238E27FC236}">
                <a16:creationId xmlns:a16="http://schemas.microsoft.com/office/drawing/2014/main" id="{582486C0-3276-4A56-BC7B-F82550BF0DBE}"/>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Family Educational Rights and Privacy Act (FERPA)</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725CC0-AD40-479C-AC52-483AA5A0EBEB}"/>
              </a:ext>
            </a:extLst>
          </p:cNvPr>
          <p:cNvSpPr>
            <a:spLocks noGrp="1"/>
          </p:cNvSpPr>
          <p:nvPr>
            <p:ph idx="1"/>
          </p:nvPr>
        </p:nvSpPr>
        <p:spPr>
          <a:xfrm>
            <a:off x="5155378" y="1065862"/>
            <a:ext cx="6731821" cy="4726276"/>
          </a:xfrm>
        </p:spPr>
        <p:txBody>
          <a:bodyPr anchor="ctr">
            <a:normAutofit/>
          </a:bodyPr>
          <a:lstStyle/>
          <a:p>
            <a:r>
              <a:rPr lang="en-US" sz="2000" dirty="0">
                <a:solidFill>
                  <a:srgbClr val="FFFFFF"/>
                </a:solidFill>
              </a:rPr>
              <a:t>Applicable to all Educational Institutions that receive Federal Funding.</a:t>
            </a:r>
          </a:p>
          <a:p>
            <a:r>
              <a:rPr lang="en-US" sz="2000" dirty="0">
                <a:solidFill>
                  <a:srgbClr val="FFFFFF"/>
                </a:solidFill>
              </a:rPr>
              <a:t>This includes all Public Schools, Charter Schools and most Private Schools.</a:t>
            </a:r>
          </a:p>
          <a:p>
            <a:pPr marL="0" indent="0">
              <a:buNone/>
            </a:pPr>
            <a:r>
              <a:rPr lang="en-US" sz="2000" dirty="0">
                <a:solidFill>
                  <a:srgbClr val="FFFFFF"/>
                </a:solidFill>
              </a:rPr>
              <a:t>Upon Request, a Parent or Student over 18 must be allowed:</a:t>
            </a:r>
          </a:p>
          <a:p>
            <a:r>
              <a:rPr lang="en-US" sz="2000" dirty="0">
                <a:solidFill>
                  <a:srgbClr val="FFFFFF"/>
                </a:solidFill>
              </a:rPr>
              <a:t>Inspection of that students records</a:t>
            </a:r>
          </a:p>
          <a:p>
            <a:r>
              <a:rPr lang="en-US" sz="2000" dirty="0">
                <a:solidFill>
                  <a:srgbClr val="FFFFFF"/>
                </a:solidFill>
              </a:rPr>
              <a:t>To Amend the Educations records as necessary</a:t>
            </a:r>
          </a:p>
          <a:p>
            <a:r>
              <a:rPr lang="en-US" sz="2000" dirty="0">
                <a:solidFill>
                  <a:srgbClr val="FFFFFF"/>
                </a:solidFill>
              </a:rPr>
              <a:t>The right of controls over Personal Identity Information.</a:t>
            </a:r>
          </a:p>
          <a:p>
            <a:pPr marL="0" indent="0">
              <a:buNone/>
            </a:pPr>
            <a:r>
              <a:rPr lang="en-US" sz="2000" dirty="0">
                <a:solidFill>
                  <a:srgbClr val="FFFFFF"/>
                </a:solidFill>
              </a:rPr>
              <a:t>(SPLC, 2018)</a:t>
            </a:r>
          </a:p>
        </p:txBody>
      </p:sp>
    </p:spTree>
    <p:extLst>
      <p:ext uri="{BB962C8B-B14F-4D97-AF65-F5344CB8AC3E}">
        <p14:creationId xmlns:p14="http://schemas.microsoft.com/office/powerpoint/2010/main" val="52273492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A5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0BC6E4-F507-4661-BA0E-3015437A9328}"/>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Family Educational Rights and Privacy Act (FERPA)</a:t>
            </a:r>
          </a:p>
        </p:txBody>
      </p:sp>
      <p:pic>
        <p:nvPicPr>
          <p:cNvPr id="4" name="Picture 3">
            <a:extLst>
              <a:ext uri="{FF2B5EF4-FFF2-40B4-BE49-F238E27FC236}">
                <a16:creationId xmlns:a16="http://schemas.microsoft.com/office/drawing/2014/main" id="{B4BE825F-69AB-4812-A7BD-8E257B8B21C3}"/>
              </a:ext>
            </a:extLst>
          </p:cNvPr>
          <p:cNvPicPr>
            <a:picLocks noChangeAspect="1"/>
          </p:cNvPicPr>
          <p:nvPr/>
        </p:nvPicPr>
        <p:blipFill rotWithShape="1">
          <a:blip r:embed="rId2"/>
          <a:srcRect t="2396" r="1" b="10425"/>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7B6DD6E-9725-49D6-805A-4F46C4473D85}"/>
              </a:ext>
            </a:extLst>
          </p:cNvPr>
          <p:cNvSpPr>
            <a:spLocks noGrp="1"/>
          </p:cNvSpPr>
          <p:nvPr>
            <p:ph idx="1"/>
          </p:nvPr>
        </p:nvSpPr>
        <p:spPr>
          <a:xfrm>
            <a:off x="8029319" y="917725"/>
            <a:ext cx="3424739" cy="4852362"/>
          </a:xfrm>
        </p:spPr>
        <p:txBody>
          <a:bodyPr anchor="ctr">
            <a:normAutofit/>
          </a:bodyPr>
          <a:lstStyle/>
          <a:p>
            <a:r>
              <a:rPr lang="en-US" sz="2000" dirty="0">
                <a:solidFill>
                  <a:srgbClr val="FFFFFF"/>
                </a:solidFill>
              </a:rPr>
              <a:t>Protection for Students while using online educational services</a:t>
            </a:r>
          </a:p>
          <a:p>
            <a:r>
              <a:rPr lang="en-US" sz="2000" dirty="0">
                <a:solidFill>
                  <a:srgbClr val="FFFFFF"/>
                </a:solidFill>
              </a:rPr>
              <a:t>Identity Authentication of Students</a:t>
            </a:r>
          </a:p>
          <a:p>
            <a:r>
              <a:rPr lang="en-US" sz="2000" dirty="0">
                <a:solidFill>
                  <a:srgbClr val="FFFFFF"/>
                </a:solidFill>
              </a:rPr>
              <a:t>Email Privacy for Students</a:t>
            </a:r>
          </a:p>
          <a:p>
            <a:r>
              <a:rPr lang="en-US" sz="2000" dirty="0">
                <a:solidFill>
                  <a:srgbClr val="FFFFFF"/>
                </a:solidFill>
              </a:rPr>
              <a:t>Data and Information Security, Storage, Retrieval and Disposal. </a:t>
            </a:r>
          </a:p>
          <a:p>
            <a:pPr marL="0" indent="0">
              <a:buNone/>
            </a:pPr>
            <a:r>
              <a:rPr lang="en-US" sz="2000" dirty="0">
                <a:solidFill>
                  <a:srgbClr val="FFFFFF"/>
                </a:solidFill>
              </a:rPr>
              <a:t>(U.S. Dept of Education, 2018)</a:t>
            </a:r>
          </a:p>
          <a:p>
            <a:endParaRPr lang="en-US" sz="2000" dirty="0">
              <a:solidFill>
                <a:srgbClr val="FFFFFF"/>
              </a:solidFill>
            </a:endParaRPr>
          </a:p>
        </p:txBody>
      </p:sp>
    </p:spTree>
    <p:extLst>
      <p:ext uri="{BB962C8B-B14F-4D97-AF65-F5344CB8AC3E}">
        <p14:creationId xmlns:p14="http://schemas.microsoft.com/office/powerpoint/2010/main" val="319404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15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54EA0E-55E0-4981-A391-1569A200867C}"/>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Information Assurance</a:t>
            </a:r>
          </a:p>
        </p:txBody>
      </p:sp>
      <p:pic>
        <p:nvPicPr>
          <p:cNvPr id="14" name="Picture 13">
            <a:extLst>
              <a:ext uri="{FF2B5EF4-FFF2-40B4-BE49-F238E27FC236}">
                <a16:creationId xmlns:a16="http://schemas.microsoft.com/office/drawing/2014/main" id="{07B74FF2-9DEF-4E31-A677-8F53AEE0C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47" y="321732"/>
            <a:ext cx="7058306" cy="4106284"/>
          </a:xfrm>
          <a:prstGeom prst="rect">
            <a:avLst/>
          </a:prstGeom>
        </p:spPr>
      </p:pic>
      <p:sp>
        <p:nvSpPr>
          <p:cNvPr id="22" name="Rectangle 2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3F98F1D-B5E9-4B05-8A92-838C6BCDE607}"/>
              </a:ext>
            </a:extLst>
          </p:cNvPr>
          <p:cNvSpPr>
            <a:spLocks noGrp="1"/>
          </p:cNvSpPr>
          <p:nvPr>
            <p:ph idx="1"/>
          </p:nvPr>
        </p:nvSpPr>
        <p:spPr>
          <a:xfrm>
            <a:off x="7534655" y="465718"/>
            <a:ext cx="4281890" cy="5474557"/>
          </a:xfrm>
        </p:spPr>
        <p:txBody>
          <a:bodyPr anchor="ctr">
            <a:normAutofit/>
          </a:bodyPr>
          <a:lstStyle/>
          <a:p>
            <a:r>
              <a:rPr lang="en-US" sz="2000" dirty="0">
                <a:solidFill>
                  <a:srgbClr val="FFFFFF"/>
                </a:solidFill>
              </a:rPr>
              <a:t>The NIST defines information assurance as the act of protecting and defending information and information systems.  (“Information Assurance”, 2019)</a:t>
            </a:r>
          </a:p>
          <a:p>
            <a:r>
              <a:rPr lang="en-US" sz="2000" dirty="0" err="1">
                <a:solidFill>
                  <a:srgbClr val="FFFFFF"/>
                </a:solidFill>
              </a:rPr>
              <a:t>Techtarget</a:t>
            </a:r>
            <a:r>
              <a:rPr lang="en-US" sz="2000" dirty="0">
                <a:solidFill>
                  <a:srgbClr val="FFFFFF"/>
                </a:solidFill>
              </a:rPr>
              <a:t> defines information assurance as protecting from and managing risk that is possible from “the use, storage and transmission of data and information systems.”  (Rouse, 2014)</a:t>
            </a:r>
          </a:p>
          <a:p>
            <a:endParaRPr lang="en-US" sz="2000" dirty="0">
              <a:solidFill>
                <a:srgbClr val="FFFFFF"/>
              </a:solidFill>
            </a:endParaRPr>
          </a:p>
        </p:txBody>
      </p:sp>
      <p:sp>
        <p:nvSpPr>
          <p:cNvPr id="4" name="TextBox 3">
            <a:extLst>
              <a:ext uri="{FF2B5EF4-FFF2-40B4-BE49-F238E27FC236}">
                <a16:creationId xmlns:a16="http://schemas.microsoft.com/office/drawing/2014/main" id="{237E29A3-3355-46A4-9417-7D9F96581881}"/>
              </a:ext>
            </a:extLst>
          </p:cNvPr>
          <p:cNvSpPr txBox="1"/>
          <p:nvPr/>
        </p:nvSpPr>
        <p:spPr>
          <a:xfrm>
            <a:off x="524256" y="465718"/>
            <a:ext cx="6861597" cy="3981603"/>
          </a:xfrm>
          <a:prstGeom prst="rect">
            <a:avLst/>
          </a:prstGeom>
          <a:noFill/>
        </p:spPr>
        <p:txBody>
          <a:bodyPr wrap="square" rtlCol="0">
            <a:spAutoFit/>
          </a:bodyPr>
          <a:lstStyle/>
          <a:p>
            <a:pPr marL="228600" lvl="0" indent="-228600" algn="ctr">
              <a:lnSpc>
                <a:spcPct val="90000"/>
              </a:lnSpc>
              <a:spcBef>
                <a:spcPts val="1000"/>
              </a:spcBef>
              <a:buFont typeface="Arial" panose="020B0604020202020204" pitchFamily="34" charset="0"/>
              <a:buChar char="•"/>
            </a:pPr>
            <a:r>
              <a:rPr lang="en-US" sz="2400" b="1" dirty="0">
                <a:solidFill>
                  <a:schemeClr val="bg1"/>
                </a:solidFill>
              </a:rPr>
              <a:t>According to the U.S. Government, information assurance includes five pillars of protection:</a:t>
            </a:r>
          </a:p>
          <a:p>
            <a:pPr marL="2057400" lvl="4" indent="-228600">
              <a:lnSpc>
                <a:spcPct val="90000"/>
              </a:lnSpc>
              <a:spcBef>
                <a:spcPts val="1000"/>
              </a:spcBef>
              <a:buFont typeface="Arial" panose="020B0604020202020204" pitchFamily="34" charset="0"/>
              <a:buChar char="•"/>
            </a:pPr>
            <a:r>
              <a:rPr lang="en-US" sz="2400" b="1" dirty="0">
                <a:solidFill>
                  <a:schemeClr val="bg1"/>
                </a:solidFill>
              </a:rPr>
              <a:t>Integrity</a:t>
            </a:r>
          </a:p>
          <a:p>
            <a:pPr marL="2514600" lvl="5" indent="-228600">
              <a:lnSpc>
                <a:spcPct val="90000"/>
              </a:lnSpc>
              <a:spcBef>
                <a:spcPts val="1000"/>
              </a:spcBef>
              <a:buFont typeface="Arial" panose="020B0604020202020204" pitchFamily="34" charset="0"/>
              <a:buChar char="•"/>
            </a:pPr>
            <a:r>
              <a:rPr lang="en-US" sz="2400" b="1" dirty="0">
                <a:solidFill>
                  <a:schemeClr val="bg1"/>
                </a:solidFill>
              </a:rPr>
              <a:t>Availability</a:t>
            </a:r>
          </a:p>
          <a:p>
            <a:pPr marL="2971800" lvl="6" indent="-228600">
              <a:lnSpc>
                <a:spcPct val="90000"/>
              </a:lnSpc>
              <a:spcBef>
                <a:spcPts val="1000"/>
              </a:spcBef>
              <a:buFont typeface="Arial" panose="020B0604020202020204" pitchFamily="34" charset="0"/>
              <a:buChar char="•"/>
            </a:pPr>
            <a:r>
              <a:rPr lang="en-US" sz="2400" b="1" dirty="0">
                <a:solidFill>
                  <a:schemeClr val="bg1"/>
                </a:solidFill>
              </a:rPr>
              <a:t>Authentication</a:t>
            </a:r>
          </a:p>
          <a:p>
            <a:pPr marL="3429000" lvl="7" indent="-228600">
              <a:lnSpc>
                <a:spcPct val="90000"/>
              </a:lnSpc>
              <a:spcBef>
                <a:spcPts val="1000"/>
              </a:spcBef>
              <a:buFont typeface="Arial" panose="020B0604020202020204" pitchFamily="34" charset="0"/>
              <a:buChar char="•"/>
            </a:pPr>
            <a:r>
              <a:rPr lang="en-US" sz="2400" b="1" dirty="0">
                <a:solidFill>
                  <a:schemeClr val="bg1"/>
                </a:solidFill>
              </a:rPr>
              <a:t>Confidentiality</a:t>
            </a:r>
          </a:p>
          <a:p>
            <a:pPr marL="3886200" lvl="8" indent="-228600">
              <a:lnSpc>
                <a:spcPct val="90000"/>
              </a:lnSpc>
              <a:spcBef>
                <a:spcPts val="1000"/>
              </a:spcBef>
              <a:buFont typeface="Arial" panose="020B0604020202020204" pitchFamily="34" charset="0"/>
              <a:buChar char="•"/>
            </a:pPr>
            <a:r>
              <a:rPr lang="en-US" sz="2400" b="1" dirty="0">
                <a:solidFill>
                  <a:schemeClr val="bg1"/>
                </a:solidFill>
              </a:rPr>
              <a:t>Nonrepudiation  </a:t>
            </a:r>
          </a:p>
          <a:p>
            <a:pPr lvl="0">
              <a:lnSpc>
                <a:spcPct val="90000"/>
              </a:lnSpc>
              <a:spcBef>
                <a:spcPts val="1000"/>
              </a:spcBef>
            </a:pPr>
            <a:endParaRPr lang="en-US" sz="2400" b="1" dirty="0">
              <a:solidFill>
                <a:schemeClr val="bg1"/>
              </a:solidFill>
            </a:endParaRPr>
          </a:p>
          <a:p>
            <a:pPr lvl="0">
              <a:lnSpc>
                <a:spcPct val="90000"/>
              </a:lnSpc>
              <a:spcBef>
                <a:spcPts val="1000"/>
              </a:spcBef>
            </a:pPr>
            <a:r>
              <a:rPr lang="en-US" sz="2400" b="1" dirty="0">
                <a:solidFill>
                  <a:schemeClr val="bg1"/>
                </a:solidFill>
              </a:rPr>
              <a:t>(“Information Assurance (IA)”, 2019)</a:t>
            </a:r>
          </a:p>
        </p:txBody>
      </p:sp>
    </p:spTree>
    <p:extLst>
      <p:ext uri="{BB962C8B-B14F-4D97-AF65-F5344CB8AC3E}">
        <p14:creationId xmlns:p14="http://schemas.microsoft.com/office/powerpoint/2010/main" val="3889482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2DAC13-8AAC-49EA-B392-F48C52F27F3A}"/>
              </a:ext>
            </a:extLst>
          </p:cNvPr>
          <p:cNvSpPr>
            <a:spLocks noGrp="1"/>
          </p:cNvSpPr>
          <p:nvPr>
            <p:ph type="title"/>
          </p:nvPr>
        </p:nvSpPr>
        <p:spPr>
          <a:xfrm>
            <a:off x="2645229" y="365125"/>
            <a:ext cx="9533552" cy="1325563"/>
          </a:xfrm>
        </p:spPr>
        <p:txBody>
          <a:bodyPr>
            <a:normAutofit/>
          </a:bodyPr>
          <a:lstStyle/>
          <a:p>
            <a:r>
              <a:rPr lang="en-US" dirty="0"/>
              <a:t> EU General Data Protection Regulation</a:t>
            </a:r>
          </a:p>
        </p:txBody>
      </p:sp>
      <p:pic>
        <p:nvPicPr>
          <p:cNvPr id="4" name="Picture 3">
            <a:extLst>
              <a:ext uri="{FF2B5EF4-FFF2-40B4-BE49-F238E27FC236}">
                <a16:creationId xmlns:a16="http://schemas.microsoft.com/office/drawing/2014/main" id="{1C0F7677-D9DB-42DB-9CF5-CD70E1599D66}"/>
              </a:ext>
            </a:extLst>
          </p:cNvPr>
          <p:cNvPicPr>
            <a:picLocks noChangeAspect="1"/>
          </p:cNvPicPr>
          <p:nvPr/>
        </p:nvPicPr>
        <p:blipFill>
          <a:blip r:embed="rId2"/>
          <a:stretch>
            <a:fillRect/>
          </a:stretch>
        </p:blipFill>
        <p:spPr>
          <a:xfrm>
            <a:off x="480060" y="2336736"/>
            <a:ext cx="3425957" cy="2184047"/>
          </a:xfrm>
          <a:prstGeom prst="rect">
            <a:avLst/>
          </a:prstGeom>
        </p:spPr>
      </p:pic>
      <p:sp>
        <p:nvSpPr>
          <p:cNvPr id="3" name="Content Placeholder 2">
            <a:extLst>
              <a:ext uri="{FF2B5EF4-FFF2-40B4-BE49-F238E27FC236}">
                <a16:creationId xmlns:a16="http://schemas.microsoft.com/office/drawing/2014/main" id="{A866691A-7A89-4FD9-BCB3-29DE23BF7675}"/>
              </a:ext>
            </a:extLst>
          </p:cNvPr>
          <p:cNvSpPr>
            <a:spLocks noGrp="1"/>
          </p:cNvSpPr>
          <p:nvPr>
            <p:ph idx="1"/>
          </p:nvPr>
        </p:nvSpPr>
        <p:spPr>
          <a:xfrm>
            <a:off x="4387515" y="2022601"/>
            <a:ext cx="7161017" cy="4154361"/>
          </a:xfrm>
        </p:spPr>
        <p:txBody>
          <a:bodyPr>
            <a:normAutofit/>
          </a:bodyPr>
          <a:lstStyle/>
          <a:p>
            <a:r>
              <a:rPr lang="en-US" sz="2000"/>
              <a:t>The Primary Law Regulating how Companies Protect EU citzens’ personal data.</a:t>
            </a:r>
          </a:p>
          <a:p>
            <a:r>
              <a:rPr lang="en-US" sz="2000"/>
              <a:t>Require consent for data processing</a:t>
            </a:r>
          </a:p>
          <a:p>
            <a:r>
              <a:rPr lang="en-US" sz="2000"/>
              <a:t>Anonymizing collected data for Privacy Protection</a:t>
            </a:r>
          </a:p>
          <a:p>
            <a:r>
              <a:rPr lang="en-US" sz="2000"/>
              <a:t>Notifications of Data Breaches</a:t>
            </a:r>
          </a:p>
          <a:p>
            <a:r>
              <a:rPr lang="en-US" sz="2000"/>
              <a:t>Safe Handling of Data Transfer across Borders.</a:t>
            </a:r>
          </a:p>
          <a:p>
            <a:r>
              <a:rPr lang="en-US" sz="2000"/>
              <a:t>Some companies will need to appoint Data Protection Officers to oversee compliance. (De Groot, 2019)</a:t>
            </a:r>
          </a:p>
          <a:p>
            <a:r>
              <a:rPr lang="en-US" sz="2000"/>
              <a:t>Created to prevent companies (such as Cambridge Analytica) from swaying public opinion using data analysis as well as general data point security.</a:t>
            </a:r>
          </a:p>
        </p:txBody>
      </p:sp>
    </p:spTree>
    <p:extLst>
      <p:ext uri="{BB962C8B-B14F-4D97-AF65-F5344CB8AC3E}">
        <p14:creationId xmlns:p14="http://schemas.microsoft.com/office/powerpoint/2010/main" val="167422695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123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5EF72-3EA1-4E74-8ABE-367EED1DB3A3}"/>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EU General Data Protection Regulation</a:t>
            </a:r>
          </a:p>
        </p:txBody>
      </p:sp>
      <p:pic>
        <p:nvPicPr>
          <p:cNvPr id="8" name="Picture 7">
            <a:extLst>
              <a:ext uri="{FF2B5EF4-FFF2-40B4-BE49-F238E27FC236}">
                <a16:creationId xmlns:a16="http://schemas.microsoft.com/office/drawing/2014/main" id="{37338721-E37A-4C12-843E-E0CDA5D6AD10}"/>
              </a:ext>
            </a:extLst>
          </p:cNvPr>
          <p:cNvPicPr>
            <a:picLocks noChangeAspect="1"/>
          </p:cNvPicPr>
          <p:nvPr/>
        </p:nvPicPr>
        <p:blipFill rotWithShape="1">
          <a:blip r:embed="rId2">
            <a:alphaModFix amt="50000"/>
          </a:blip>
          <a:srcRect t="6892" r="1"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773A2C-BFA3-4FB0-B0C7-9B842F658877}"/>
              </a:ext>
            </a:extLst>
          </p:cNvPr>
          <p:cNvSpPr>
            <a:spLocks noGrp="1"/>
          </p:cNvSpPr>
          <p:nvPr>
            <p:ph idx="1"/>
          </p:nvPr>
        </p:nvSpPr>
        <p:spPr>
          <a:xfrm>
            <a:off x="7948249" y="1224588"/>
            <a:ext cx="3424739" cy="4852362"/>
          </a:xfrm>
        </p:spPr>
        <p:txBody>
          <a:bodyPr anchor="ctr">
            <a:normAutofit/>
          </a:bodyPr>
          <a:lstStyle/>
          <a:p>
            <a:r>
              <a:rPr lang="en-US" sz="1700" dirty="0">
                <a:solidFill>
                  <a:srgbClr val="FFFFFF"/>
                </a:solidFill>
              </a:rPr>
              <a:t>Penalties</a:t>
            </a:r>
          </a:p>
          <a:p>
            <a:r>
              <a:rPr lang="en-US" sz="1700" dirty="0">
                <a:solidFill>
                  <a:srgbClr val="FFFFFF"/>
                </a:solidFill>
              </a:rPr>
              <a:t>Warnings</a:t>
            </a:r>
          </a:p>
          <a:p>
            <a:r>
              <a:rPr lang="en-US" sz="1700" dirty="0">
                <a:solidFill>
                  <a:srgbClr val="FFFFFF"/>
                </a:solidFill>
              </a:rPr>
              <a:t>Impose a ban on data processing</a:t>
            </a:r>
          </a:p>
          <a:p>
            <a:r>
              <a:rPr lang="en-US" sz="1700" dirty="0">
                <a:solidFill>
                  <a:srgbClr val="FFFFFF"/>
                </a:solidFill>
              </a:rPr>
              <a:t>Ordering rectification or erasure of data</a:t>
            </a:r>
          </a:p>
          <a:p>
            <a:r>
              <a:rPr lang="en-US" sz="1700" dirty="0">
                <a:solidFill>
                  <a:srgbClr val="FFFFFF"/>
                </a:solidFill>
              </a:rPr>
              <a:t>Suspending data transfers to third countries.</a:t>
            </a:r>
          </a:p>
          <a:p>
            <a:r>
              <a:rPr lang="en-US" sz="1700" dirty="0">
                <a:solidFill>
                  <a:srgbClr val="FFFFFF"/>
                </a:solidFill>
              </a:rPr>
              <a:t>Lower level offenses merit fines of 10 million Euros or two percent of annual worldwide revenue. </a:t>
            </a:r>
          </a:p>
          <a:p>
            <a:r>
              <a:rPr lang="en-US" sz="1700" dirty="0">
                <a:solidFill>
                  <a:srgbClr val="FFFFFF"/>
                </a:solidFill>
              </a:rPr>
              <a:t>Serious offenses may receive fines of 20 million Euros or four percent of Annual Revenue.</a:t>
            </a:r>
          </a:p>
        </p:txBody>
      </p:sp>
      <p:sp>
        <p:nvSpPr>
          <p:cNvPr id="6" name="Rectangle 5">
            <a:extLst>
              <a:ext uri="{FF2B5EF4-FFF2-40B4-BE49-F238E27FC236}">
                <a16:creationId xmlns:a16="http://schemas.microsoft.com/office/drawing/2014/main" id="{BE050AEB-4807-42FC-B38F-64F7A31B34C4}"/>
              </a:ext>
            </a:extLst>
          </p:cNvPr>
          <p:cNvSpPr/>
          <p:nvPr/>
        </p:nvSpPr>
        <p:spPr>
          <a:xfrm>
            <a:off x="4018914" y="1779053"/>
            <a:ext cx="3662707" cy="2617127"/>
          </a:xfrm>
          <a:prstGeom prst="rect">
            <a:avLst/>
          </a:prstGeom>
        </p:spPr>
        <p:txBody>
          <a:bodyPr wrap="square">
            <a:spAutoFit/>
          </a:bodyPr>
          <a:lstStyle/>
          <a:p>
            <a:pPr lvl="0">
              <a:lnSpc>
                <a:spcPct val="90000"/>
              </a:lnSpc>
              <a:spcBef>
                <a:spcPts val="1000"/>
              </a:spcBef>
            </a:pPr>
            <a:r>
              <a:rPr lang="en-US" sz="2000" b="1" dirty="0">
                <a:solidFill>
                  <a:prstClr val="black"/>
                </a:solidFill>
              </a:rPr>
              <a:t>Companies that received fines due to non-compliance.</a:t>
            </a:r>
          </a:p>
          <a:p>
            <a:pPr marL="228600" lvl="0" indent="-228600">
              <a:lnSpc>
                <a:spcPct val="90000"/>
              </a:lnSpc>
              <a:spcBef>
                <a:spcPts val="1000"/>
              </a:spcBef>
              <a:buFont typeface="Arial" panose="020B0604020202020204" pitchFamily="34" charset="0"/>
              <a:buChar char="•"/>
            </a:pPr>
            <a:r>
              <a:rPr lang="en-US" sz="1600" b="1" dirty="0" err="1">
                <a:solidFill>
                  <a:prstClr val="black"/>
                </a:solidFill>
              </a:rPr>
              <a:t>AggregateIQ</a:t>
            </a:r>
            <a:r>
              <a:rPr lang="en-US" sz="1600" b="1" dirty="0">
                <a:solidFill>
                  <a:prstClr val="black"/>
                </a:solidFill>
              </a:rPr>
              <a:t> Data Services Ltd</a:t>
            </a:r>
          </a:p>
          <a:p>
            <a:pPr marL="228600" lvl="0" indent="-228600">
              <a:lnSpc>
                <a:spcPct val="90000"/>
              </a:lnSpc>
              <a:spcBef>
                <a:spcPts val="1000"/>
              </a:spcBef>
              <a:buFont typeface="Arial" panose="020B0604020202020204" pitchFamily="34" charset="0"/>
              <a:buChar char="•"/>
            </a:pPr>
            <a:r>
              <a:rPr lang="en-US" sz="1600" b="1" dirty="0">
                <a:solidFill>
                  <a:prstClr val="black"/>
                </a:solidFill>
              </a:rPr>
              <a:t>Google</a:t>
            </a:r>
          </a:p>
          <a:p>
            <a:pPr marL="228600" lvl="0" indent="-228600">
              <a:lnSpc>
                <a:spcPct val="90000"/>
              </a:lnSpc>
              <a:spcBef>
                <a:spcPts val="1000"/>
              </a:spcBef>
              <a:buFont typeface="Arial" panose="020B0604020202020204" pitchFamily="34" charset="0"/>
              <a:buChar char="•"/>
            </a:pPr>
            <a:r>
              <a:rPr lang="en-US" sz="1600" b="1" dirty="0">
                <a:solidFill>
                  <a:prstClr val="black"/>
                </a:solidFill>
              </a:rPr>
              <a:t>British Airways</a:t>
            </a:r>
          </a:p>
          <a:p>
            <a:pPr marL="228600" lvl="0" indent="-228600">
              <a:lnSpc>
                <a:spcPct val="90000"/>
              </a:lnSpc>
              <a:spcBef>
                <a:spcPts val="1000"/>
              </a:spcBef>
              <a:buFont typeface="Arial" panose="020B0604020202020204" pitchFamily="34" charset="0"/>
              <a:buChar char="•"/>
            </a:pPr>
            <a:r>
              <a:rPr lang="en-US" sz="1600" b="1" dirty="0">
                <a:solidFill>
                  <a:prstClr val="black"/>
                </a:solidFill>
              </a:rPr>
              <a:t>Marriott International</a:t>
            </a:r>
          </a:p>
          <a:p>
            <a:pPr marL="228600" lvl="0" indent="-228600">
              <a:lnSpc>
                <a:spcPct val="90000"/>
              </a:lnSpc>
              <a:spcBef>
                <a:spcPts val="1000"/>
              </a:spcBef>
              <a:buFont typeface="Arial" panose="020B0604020202020204" pitchFamily="34" charset="0"/>
              <a:buChar char="•"/>
            </a:pPr>
            <a:r>
              <a:rPr lang="en-US" sz="1600" b="1" dirty="0">
                <a:solidFill>
                  <a:prstClr val="black"/>
                </a:solidFill>
              </a:rPr>
              <a:t>National Revenue Agency BGN  (</a:t>
            </a:r>
            <a:r>
              <a:rPr lang="en-US" sz="1600" b="1" dirty="0" err="1">
                <a:solidFill>
                  <a:prstClr val="black"/>
                </a:solidFill>
              </a:rPr>
              <a:t>ITGovernance</a:t>
            </a:r>
            <a:r>
              <a:rPr lang="en-US" sz="1600" b="1" dirty="0">
                <a:solidFill>
                  <a:prstClr val="black"/>
                </a:solidFill>
              </a:rPr>
              <a:t>, 2019)</a:t>
            </a:r>
          </a:p>
        </p:txBody>
      </p:sp>
      <p:sp>
        <p:nvSpPr>
          <p:cNvPr id="7" name="Rectangle 6">
            <a:extLst>
              <a:ext uri="{FF2B5EF4-FFF2-40B4-BE49-F238E27FC236}">
                <a16:creationId xmlns:a16="http://schemas.microsoft.com/office/drawing/2014/main" id="{25164360-B3F5-4BBC-9304-B80520B84318}"/>
              </a:ext>
            </a:extLst>
          </p:cNvPr>
          <p:cNvSpPr/>
          <p:nvPr/>
        </p:nvSpPr>
        <p:spPr>
          <a:xfrm>
            <a:off x="256355" y="321733"/>
            <a:ext cx="3346349" cy="2765885"/>
          </a:xfrm>
          <a:prstGeom prst="rect">
            <a:avLst/>
          </a:prstGeom>
        </p:spPr>
        <p:txBody>
          <a:bodyPr wrap="square">
            <a:spAutoFit/>
          </a:bodyPr>
          <a:lstStyle/>
          <a:p>
            <a:pPr lvl="0">
              <a:lnSpc>
                <a:spcPct val="90000"/>
              </a:lnSpc>
              <a:spcBef>
                <a:spcPts val="1000"/>
              </a:spcBef>
            </a:pPr>
            <a:r>
              <a:rPr lang="en-US" sz="2400" b="1" dirty="0">
                <a:solidFill>
                  <a:prstClr val="black"/>
                </a:solidFill>
              </a:rPr>
              <a:t>How is Non-compliance Discovered?</a:t>
            </a:r>
          </a:p>
          <a:p>
            <a:pPr marL="228600" lvl="0" indent="-228600">
              <a:lnSpc>
                <a:spcPct val="90000"/>
              </a:lnSpc>
              <a:spcBef>
                <a:spcPts val="1000"/>
              </a:spcBef>
              <a:buFont typeface="Arial" panose="020B0604020202020204" pitchFamily="34" charset="0"/>
              <a:buChar char="•"/>
            </a:pPr>
            <a:r>
              <a:rPr lang="en-US" sz="1600" b="1" dirty="0">
                <a:solidFill>
                  <a:prstClr val="black"/>
                </a:solidFill>
              </a:rPr>
              <a:t>Insider discovery needs to Notify the ICO within 72 hours</a:t>
            </a:r>
          </a:p>
          <a:p>
            <a:pPr marL="228600" lvl="0" indent="-228600">
              <a:lnSpc>
                <a:spcPct val="90000"/>
              </a:lnSpc>
              <a:spcBef>
                <a:spcPts val="1000"/>
              </a:spcBef>
              <a:buFont typeface="Arial" panose="020B0604020202020204" pitchFamily="34" charset="0"/>
              <a:buChar char="•"/>
            </a:pPr>
            <a:r>
              <a:rPr lang="en-US" sz="1600" b="1" dirty="0">
                <a:solidFill>
                  <a:prstClr val="black"/>
                </a:solidFill>
              </a:rPr>
              <a:t>European Data Protection Board</a:t>
            </a:r>
          </a:p>
          <a:p>
            <a:pPr marL="228600" lvl="0" indent="-228600">
              <a:lnSpc>
                <a:spcPct val="90000"/>
              </a:lnSpc>
              <a:spcBef>
                <a:spcPts val="1000"/>
              </a:spcBef>
              <a:buFont typeface="Arial" panose="020B0604020202020204" pitchFamily="34" charset="0"/>
              <a:buChar char="•"/>
            </a:pPr>
            <a:r>
              <a:rPr lang="en-US" sz="1600" b="1" dirty="0">
                <a:solidFill>
                  <a:prstClr val="black"/>
                </a:solidFill>
              </a:rPr>
              <a:t>Enforced by ICO (Information Commissioner’s Office)</a:t>
            </a:r>
          </a:p>
          <a:p>
            <a:pPr marL="228600" lvl="0" indent="-228600">
              <a:lnSpc>
                <a:spcPct val="90000"/>
              </a:lnSpc>
              <a:spcBef>
                <a:spcPts val="1000"/>
              </a:spcBef>
              <a:buFont typeface="Arial" panose="020B0604020202020204" pitchFamily="34" charset="0"/>
              <a:buChar char="•"/>
            </a:pPr>
            <a:endParaRPr lang="en-US" sz="2800" dirty="0">
              <a:solidFill>
                <a:prstClr val="black"/>
              </a:solidFill>
            </a:endParaRPr>
          </a:p>
        </p:txBody>
      </p:sp>
    </p:spTree>
    <p:extLst>
      <p:ext uri="{BB962C8B-B14F-4D97-AF65-F5344CB8AC3E}">
        <p14:creationId xmlns:p14="http://schemas.microsoft.com/office/powerpoint/2010/main" val="4067695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6F73FC-2E06-45FA-9651-F6DAF26B3655}"/>
              </a:ext>
            </a:extLst>
          </p:cNvPr>
          <p:cNvPicPr>
            <a:picLocks noChangeAspect="1"/>
          </p:cNvPicPr>
          <p:nvPr/>
        </p:nvPicPr>
        <p:blipFill rotWithShape="1">
          <a:blip r:embed="rId2">
            <a:alphaModFix amt="35000"/>
            <a:extLst/>
          </a:blip>
          <a:srcRect l="5334" r="-1" b="-1"/>
          <a:stretch/>
        </p:blipFill>
        <p:spPr>
          <a:xfrm>
            <a:off x="20" y="1"/>
            <a:ext cx="12191980" cy="6857999"/>
          </a:xfrm>
          <a:prstGeom prst="rect">
            <a:avLst/>
          </a:prstGeom>
        </p:spPr>
      </p:pic>
      <p:sp>
        <p:nvSpPr>
          <p:cNvPr id="2" name="Title 1">
            <a:extLst>
              <a:ext uri="{FF2B5EF4-FFF2-40B4-BE49-F238E27FC236}">
                <a16:creationId xmlns:a16="http://schemas.microsoft.com/office/drawing/2014/main" id="{3FE29C93-DCF0-4206-95E2-952067213DDB}"/>
              </a:ext>
            </a:extLst>
          </p:cNvPr>
          <p:cNvSpPr>
            <a:spLocks noGrp="1"/>
          </p:cNvSpPr>
          <p:nvPr>
            <p:ph type="title"/>
          </p:nvPr>
        </p:nvSpPr>
        <p:spPr>
          <a:xfrm>
            <a:off x="438150" y="1065862"/>
            <a:ext cx="4019543" cy="4726276"/>
          </a:xfrm>
        </p:spPr>
        <p:txBody>
          <a:bodyPr>
            <a:normAutofit/>
          </a:bodyPr>
          <a:lstStyle/>
          <a:p>
            <a:pPr algn="r"/>
            <a:r>
              <a:rPr lang="en-US" sz="4000" dirty="0">
                <a:solidFill>
                  <a:srgbClr val="FFFFFF"/>
                </a:solidFill>
              </a:rPr>
              <a:t>EU</a:t>
            </a:r>
            <a:br>
              <a:rPr lang="en-US" sz="4000" dirty="0">
                <a:solidFill>
                  <a:srgbClr val="FFFFFF"/>
                </a:solidFill>
              </a:rPr>
            </a:br>
            <a:r>
              <a:rPr lang="en-US" sz="4000" dirty="0">
                <a:solidFill>
                  <a:srgbClr val="FFFFFF"/>
                </a:solidFill>
              </a:rPr>
              <a:t> General Data Protection Regulation</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8AB837-D7F2-445B-A399-AF0C346E39F1}"/>
              </a:ext>
            </a:extLst>
          </p:cNvPr>
          <p:cNvSpPr>
            <a:spLocks noGrp="1"/>
          </p:cNvSpPr>
          <p:nvPr>
            <p:ph idx="1"/>
          </p:nvPr>
        </p:nvSpPr>
        <p:spPr>
          <a:xfrm>
            <a:off x="5155379" y="1065862"/>
            <a:ext cx="5744685" cy="4726276"/>
          </a:xfrm>
        </p:spPr>
        <p:txBody>
          <a:bodyPr anchor="ctr">
            <a:normAutofit lnSpcReduction="10000"/>
          </a:bodyPr>
          <a:lstStyle/>
          <a:p>
            <a:pPr marL="0" indent="0">
              <a:buNone/>
            </a:pPr>
            <a:r>
              <a:rPr lang="en-US" sz="1900" dirty="0">
                <a:solidFill>
                  <a:srgbClr val="FFFFFF"/>
                </a:solidFill>
              </a:rPr>
              <a:t>Impacts all Businesses where Data Processing is part of the good or services they offer, no matter where the business is located worldwide</a:t>
            </a:r>
          </a:p>
          <a:p>
            <a:pPr marL="0" indent="0">
              <a:buNone/>
            </a:pPr>
            <a:r>
              <a:rPr lang="en-US" sz="1900" dirty="0">
                <a:solidFill>
                  <a:srgbClr val="FFFFFF"/>
                </a:solidFill>
              </a:rPr>
              <a:t>The Six Principles to comply with are:</a:t>
            </a:r>
          </a:p>
          <a:p>
            <a:pPr marL="514350" indent="-514350">
              <a:buFont typeface="+mj-lt"/>
              <a:buAutoNum type="arabicPeriod"/>
            </a:pPr>
            <a:r>
              <a:rPr lang="en-US" sz="1900" dirty="0">
                <a:solidFill>
                  <a:srgbClr val="FFFFFF"/>
                </a:solidFill>
              </a:rPr>
              <a:t>Lawfulness, Fairness and Transparency-with Data Subject</a:t>
            </a:r>
          </a:p>
          <a:p>
            <a:pPr marL="514350" indent="-514350">
              <a:buFont typeface="+mj-lt"/>
              <a:buAutoNum type="arabicPeriod"/>
            </a:pPr>
            <a:r>
              <a:rPr lang="en-US" sz="1900" dirty="0">
                <a:solidFill>
                  <a:srgbClr val="FFFFFF"/>
                </a:solidFill>
              </a:rPr>
              <a:t>Purpose Limitations- data is limited to immediate purpose</a:t>
            </a:r>
          </a:p>
          <a:p>
            <a:pPr marL="514350" indent="-514350">
              <a:buFont typeface="+mj-lt"/>
              <a:buAutoNum type="arabicPeriod"/>
            </a:pPr>
            <a:r>
              <a:rPr lang="en-US" sz="1900" dirty="0">
                <a:solidFill>
                  <a:srgbClr val="FFFFFF"/>
                </a:solidFill>
              </a:rPr>
              <a:t>Data Minimization-only what is needed for the purpose</a:t>
            </a:r>
          </a:p>
          <a:p>
            <a:pPr marL="514350" indent="-514350">
              <a:buFont typeface="+mj-lt"/>
              <a:buAutoNum type="arabicPeriod"/>
            </a:pPr>
            <a:r>
              <a:rPr lang="en-US" sz="1900" dirty="0">
                <a:solidFill>
                  <a:srgbClr val="FFFFFF"/>
                </a:solidFill>
              </a:rPr>
              <a:t>Accuracy-kept current and accurate</a:t>
            </a:r>
          </a:p>
          <a:p>
            <a:pPr marL="514350" indent="-514350">
              <a:buFont typeface="+mj-lt"/>
              <a:buAutoNum type="arabicPeriod"/>
            </a:pPr>
            <a:r>
              <a:rPr lang="en-US" sz="1900" dirty="0">
                <a:solidFill>
                  <a:srgbClr val="FFFFFF"/>
                </a:solidFill>
              </a:rPr>
              <a:t>Storage Limitation-do not keep it longer than required for it’s purpose</a:t>
            </a:r>
          </a:p>
          <a:p>
            <a:pPr marL="514350" indent="-514350">
              <a:buFont typeface="+mj-lt"/>
              <a:buAutoNum type="arabicPeriod"/>
            </a:pPr>
            <a:r>
              <a:rPr lang="en-US" sz="1900" dirty="0">
                <a:solidFill>
                  <a:srgbClr val="FFFFFF"/>
                </a:solidFill>
              </a:rPr>
              <a:t>Integrity and Confidentiality-Data Security (</a:t>
            </a:r>
            <a:r>
              <a:rPr lang="en-US" sz="1900" dirty="0" err="1">
                <a:solidFill>
                  <a:srgbClr val="FFFFFF"/>
                </a:solidFill>
              </a:rPr>
              <a:t>Magalhaes</a:t>
            </a:r>
            <a:r>
              <a:rPr lang="en-US" sz="1900" dirty="0">
                <a:solidFill>
                  <a:srgbClr val="FFFFFF"/>
                </a:solidFill>
              </a:rPr>
              <a:t>, 2018)</a:t>
            </a:r>
          </a:p>
        </p:txBody>
      </p:sp>
    </p:spTree>
    <p:extLst>
      <p:ext uri="{BB962C8B-B14F-4D97-AF65-F5344CB8AC3E}">
        <p14:creationId xmlns:p14="http://schemas.microsoft.com/office/powerpoint/2010/main" val="189912005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CB9F-6B96-4CA0-9CB2-6289DDA86255}"/>
              </a:ext>
            </a:extLst>
          </p:cNvPr>
          <p:cNvSpPr>
            <a:spLocks noGrp="1"/>
          </p:cNvSpPr>
          <p:nvPr>
            <p:ph type="title"/>
          </p:nvPr>
        </p:nvSpPr>
        <p:spPr>
          <a:xfrm>
            <a:off x="762001" y="803325"/>
            <a:ext cx="5314536" cy="1325563"/>
          </a:xfrm>
        </p:spPr>
        <p:txBody>
          <a:bodyPr>
            <a:normAutofit/>
          </a:bodyPr>
          <a:lstStyle/>
          <a:p>
            <a:r>
              <a:rPr lang="en-US" dirty="0"/>
              <a:t>EU General Data Protection Regulation</a:t>
            </a:r>
          </a:p>
        </p:txBody>
      </p:sp>
      <p:sp>
        <p:nvSpPr>
          <p:cNvPr id="5" name="Content Placeholder 4">
            <a:extLst>
              <a:ext uri="{FF2B5EF4-FFF2-40B4-BE49-F238E27FC236}">
                <a16:creationId xmlns:a16="http://schemas.microsoft.com/office/drawing/2014/main" id="{9DDB38CA-4E1C-4C40-82C9-CA88E348D4A0}"/>
              </a:ext>
            </a:extLst>
          </p:cNvPr>
          <p:cNvSpPr>
            <a:spLocks noGrp="1"/>
          </p:cNvSpPr>
          <p:nvPr>
            <p:ph idx="1"/>
          </p:nvPr>
        </p:nvSpPr>
        <p:spPr>
          <a:xfrm>
            <a:off x="762000" y="2279018"/>
            <a:ext cx="5314543" cy="3375920"/>
          </a:xfrm>
        </p:spPr>
        <p:txBody>
          <a:bodyPr anchor="t">
            <a:normAutofit/>
          </a:bodyPr>
          <a:lstStyle/>
          <a:p>
            <a:r>
              <a:rPr lang="en-US" sz="1700"/>
              <a:t>Identify the Data the Organization Processes with a Data Flow Map</a:t>
            </a:r>
          </a:p>
          <a:p>
            <a:r>
              <a:rPr lang="en-US" sz="1700"/>
              <a:t>Data Items, Formats, Transfer Methods and Locations</a:t>
            </a:r>
          </a:p>
          <a:p>
            <a:r>
              <a:rPr lang="en-US" sz="1700"/>
              <a:t>Perform a Risk Assessment </a:t>
            </a:r>
          </a:p>
          <a:p>
            <a:r>
              <a:rPr lang="en-US" sz="1700"/>
              <a:t>Treat Risks by: </a:t>
            </a:r>
          </a:p>
          <a:p>
            <a:pPr lvl="1"/>
            <a:r>
              <a:rPr lang="en-US" sz="1700"/>
              <a:t>Avoid- Eliminate all risk</a:t>
            </a:r>
          </a:p>
          <a:p>
            <a:pPr lvl="1"/>
            <a:r>
              <a:rPr lang="en-US" sz="1700"/>
              <a:t>Modify- Apply Security Controls</a:t>
            </a:r>
          </a:p>
          <a:p>
            <a:pPr lvl="1"/>
            <a:r>
              <a:rPr lang="en-US" sz="1700"/>
              <a:t>Share- Third Party such as Insurance</a:t>
            </a:r>
          </a:p>
          <a:p>
            <a:pPr lvl="1"/>
            <a:r>
              <a:rPr lang="en-US" sz="1700"/>
              <a:t>Retain- If Risk is low or within acceptable levels </a:t>
            </a:r>
          </a:p>
          <a:p>
            <a:pPr marL="457200" lvl="1" indent="0">
              <a:buNone/>
            </a:pPr>
            <a:r>
              <a:rPr lang="en-US" sz="1700"/>
              <a:t>(Irwin, 2018)</a:t>
            </a:r>
          </a:p>
          <a:p>
            <a:endParaRPr lang="en-US" sz="1700"/>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FA4E2B4-0593-4712-9E1E-D23E57B78722}"/>
              </a:ext>
            </a:extLst>
          </p:cNvPr>
          <p:cNvPicPr>
            <a:picLocks noChangeAspect="1"/>
          </p:cNvPicPr>
          <p:nvPr/>
        </p:nvPicPr>
        <p:blipFill rotWithShape="1">
          <a:blip r:embed="rId2"/>
          <a:srcRect l="17211" r="25049"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97923244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08C3CC-DD32-4F45-AF2D-6480CA37B6FA}"/>
              </a:ext>
            </a:extLst>
          </p:cNvPr>
          <p:cNvPicPr>
            <a:picLocks noChangeAspect="1"/>
          </p:cNvPicPr>
          <p:nvPr/>
        </p:nvPicPr>
        <p:blipFill>
          <a:blip r:embed="rId2">
            <a:alphaModFix amt="35000"/>
          </a:blip>
          <a:stretch>
            <a:fillRect/>
          </a:stretch>
        </p:blipFill>
        <p:spPr>
          <a:xfrm>
            <a:off x="0" y="-3049"/>
            <a:ext cx="12192000" cy="6864097"/>
          </a:xfrm>
          <a:prstGeom prst="rect">
            <a:avLst/>
          </a:prstGeom>
        </p:spPr>
      </p:pic>
      <p:sp>
        <p:nvSpPr>
          <p:cNvPr id="2" name="Title 1">
            <a:extLst>
              <a:ext uri="{FF2B5EF4-FFF2-40B4-BE49-F238E27FC236}">
                <a16:creationId xmlns:a16="http://schemas.microsoft.com/office/drawing/2014/main" id="{EEA9BE6F-1CE7-4E14-A300-4E1092B498D6}"/>
              </a:ext>
            </a:extLst>
          </p:cNvPr>
          <p:cNvSpPr>
            <a:spLocks noGrp="1"/>
          </p:cNvSpPr>
          <p:nvPr>
            <p:ph type="title"/>
          </p:nvPr>
        </p:nvSpPr>
        <p:spPr>
          <a:xfrm>
            <a:off x="838200" y="112461"/>
            <a:ext cx="10515600" cy="537243"/>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9F1F2EAE-A1CE-4905-AB1F-288C7E001B55}"/>
              </a:ext>
            </a:extLst>
          </p:cNvPr>
          <p:cNvSpPr>
            <a:spLocks noGrp="1"/>
          </p:cNvSpPr>
          <p:nvPr>
            <p:ph idx="1"/>
          </p:nvPr>
        </p:nvSpPr>
        <p:spPr>
          <a:xfrm>
            <a:off x="838200" y="649705"/>
            <a:ext cx="10515600" cy="6208296"/>
          </a:xfrm>
        </p:spPr>
        <p:txBody>
          <a:bodyPr>
            <a:normAutofit fontScale="32500" lnSpcReduction="20000"/>
          </a:bodyPr>
          <a:lstStyle/>
          <a:p>
            <a:r>
              <a:rPr lang="en-US" dirty="0"/>
              <a:t>Amadeo, Kimberly.  (October 27, 2019).  </a:t>
            </a:r>
            <a:r>
              <a:rPr lang="en-US" i="1" dirty="0"/>
              <a:t>Four ways Sarbanes-Oxley stops corporate fraud.  </a:t>
            </a:r>
            <a:r>
              <a:rPr lang="en-US" dirty="0"/>
              <a:t>The Balance.  Retrieved from https://www.thebalance.com/sarbanes-oxley-act-of-2002-3306254</a:t>
            </a:r>
          </a:p>
          <a:p>
            <a:r>
              <a:rPr lang="en-US" dirty="0" err="1"/>
              <a:t>Bobelian</a:t>
            </a:r>
            <a:r>
              <a:rPr lang="en-US" dirty="0"/>
              <a:t>, Michael.  (May 20, 2015</a:t>
            </a:r>
            <a:r>
              <a:rPr lang="en-US" i="1" dirty="0"/>
              <a:t>).  $5.6 B in fines against major banks seems like a lot. Here’s why it won’t deter corporate crime. </a:t>
            </a:r>
            <a:r>
              <a:rPr lang="en-US" dirty="0"/>
              <a:t> Forbes.  Retrieved from https://www.forbes.com/sites/michaelbobelian/2015/05/20/will-another-record-breaking-payout-reduce-corporate-crime/#418b9c4d2af7</a:t>
            </a:r>
          </a:p>
          <a:p>
            <a:r>
              <a:rPr lang="en-US" dirty="0"/>
              <a:t>Compliance Guidelines.  (December 2, 2019</a:t>
            </a:r>
            <a:r>
              <a:rPr lang="en-US" i="1" dirty="0"/>
              <a:t>).  Sarbanes Oxley (SOX) compliance.  </a:t>
            </a:r>
            <a:r>
              <a:rPr lang="en-US" dirty="0"/>
              <a:t>Retrieved from https://complianceguidelines.com/sox-compliance.htm</a:t>
            </a:r>
          </a:p>
          <a:p>
            <a:r>
              <a:rPr lang="en-US" dirty="0"/>
              <a:t>De Groot, Juliana.  (December 2, 2019).  </a:t>
            </a:r>
            <a:r>
              <a:rPr lang="en-US" i="1" dirty="0"/>
              <a:t>What is the General Data Protection Regulation?</a:t>
            </a:r>
            <a:r>
              <a:rPr lang="en-US" dirty="0"/>
              <a:t> </a:t>
            </a:r>
            <a:r>
              <a:rPr lang="en-US" dirty="0" err="1"/>
              <a:t>DataInsider</a:t>
            </a:r>
            <a:r>
              <a:rPr lang="en-US" dirty="0"/>
              <a:t>.  Retrieved from https://digitalguardian.com/blog/what-gdpr-general-data-protection-regulation-understanding-and-complying-gdpr-data-protection</a:t>
            </a:r>
          </a:p>
          <a:p>
            <a:r>
              <a:rPr lang="en-US" dirty="0"/>
              <a:t>De Groot, Juliana.  (July 15, 2019).  </a:t>
            </a:r>
            <a:r>
              <a:rPr lang="en-US" i="1" dirty="0"/>
              <a:t>What is GLBA compliance? Understanding the data protection requirements of the Gramm-Leach-Bliley Act in 2019.  </a:t>
            </a:r>
            <a:r>
              <a:rPr lang="en-US" dirty="0"/>
              <a:t>Data Insider.  Retrieved from https://digitalguardian.com/blog/what-glba-compliance-understanding-data-protection-requirements-gramm-leach-bliley-act</a:t>
            </a:r>
          </a:p>
          <a:p>
            <a:r>
              <a:rPr lang="en-US" dirty="0" err="1"/>
              <a:t>eVist</a:t>
            </a:r>
            <a:r>
              <a:rPr lang="en-US" dirty="0"/>
              <a:t>.  (May 26, 2018).  </a:t>
            </a:r>
            <a:r>
              <a:rPr lang="en-US" i="1" dirty="0"/>
              <a:t>What is HIPAA and what does it regulate?  </a:t>
            </a:r>
            <a:r>
              <a:rPr lang="en-US" dirty="0"/>
              <a:t>Retrieved from https://evisit.com/resources/what-is-hipaa/</a:t>
            </a:r>
          </a:p>
          <a:p>
            <a:r>
              <a:rPr lang="en-US" dirty="0"/>
              <a:t>FTC.  (April, 2006).  </a:t>
            </a:r>
            <a:r>
              <a:rPr lang="en-US" i="1" dirty="0"/>
              <a:t>Financial institutions and customer information: complying with the safeguards rule.</a:t>
            </a:r>
            <a:r>
              <a:rPr lang="en-US" dirty="0"/>
              <a:t>  Retrieved from https://www.ftc.gov/tips-advice/business-center/guidance/financial-institutions-customer-information-complying</a:t>
            </a:r>
          </a:p>
          <a:p>
            <a:r>
              <a:rPr lang="en-US" dirty="0"/>
              <a:t>HIPAA Journal.  (2019</a:t>
            </a:r>
            <a:r>
              <a:rPr lang="en-US" i="1" dirty="0"/>
              <a:t>).  The use of technology and HIPAA compliance</a:t>
            </a:r>
            <a:r>
              <a:rPr lang="en-US" dirty="0"/>
              <a:t>.  Retrieved from https://www.hipaajournal.com/the-use-of-technology-and-hipaa-compliance/</a:t>
            </a:r>
          </a:p>
          <a:p>
            <a:r>
              <a:rPr lang="en-US" dirty="0" err="1"/>
              <a:t>Hlavac</a:t>
            </a:r>
            <a:r>
              <a:rPr lang="en-US" dirty="0"/>
              <a:t>, George &amp; Easterly, Edward.  (April 1, 2015).  </a:t>
            </a:r>
            <a:r>
              <a:rPr lang="en-US" i="1" dirty="0"/>
              <a:t>FERPA primer: The basic and beyond</a:t>
            </a:r>
            <a:r>
              <a:rPr lang="en-US" dirty="0"/>
              <a:t>.  NACE.  Retrieved from https://www.naceweb.org/public-policy-and-legal/legal-issues/ferpa-primer-the-basics-and-beyond/</a:t>
            </a:r>
          </a:p>
          <a:p>
            <a:r>
              <a:rPr lang="en-US" dirty="0"/>
              <a:t>Information Assurance.  (2019).   </a:t>
            </a:r>
            <a:r>
              <a:rPr lang="en-US" i="1" dirty="0"/>
              <a:t>I.T. Governance.  </a:t>
            </a:r>
            <a:r>
              <a:rPr lang="en-US" dirty="0"/>
              <a:t>Retrieved from https://www.itgovernanceusa.com/information/information-assurance</a:t>
            </a:r>
          </a:p>
          <a:p>
            <a:r>
              <a:rPr lang="en-US" dirty="0"/>
              <a:t>Information Assurance.  (2019).  </a:t>
            </a:r>
            <a:r>
              <a:rPr lang="en-US" i="1" dirty="0"/>
              <a:t> NIST</a:t>
            </a:r>
            <a:r>
              <a:rPr lang="en-US" dirty="0"/>
              <a:t>.  Retrieved from </a:t>
            </a:r>
            <a:r>
              <a:rPr lang="en-US" dirty="0">
                <a:hlinkClick r:id="rId3"/>
              </a:rPr>
              <a:t>https://csrc.nist.gov/glossary/term/information-assurance</a:t>
            </a:r>
            <a:endParaRPr lang="en-US" dirty="0"/>
          </a:p>
          <a:p>
            <a:r>
              <a:rPr lang="en-US" dirty="0"/>
              <a:t>Irwin, Luke.  (April 24, 2018)</a:t>
            </a:r>
            <a:r>
              <a:rPr lang="en-US" i="1" dirty="0"/>
              <a:t>. A closer look at the GDPR’s technical requirements</a:t>
            </a:r>
            <a:r>
              <a:rPr lang="en-US" dirty="0"/>
              <a:t>.  IT Governance.  Retrieved from https://www.itgovernanceusa.com/blog/a-closer-look-at-the-gdprs-technical-requirements</a:t>
            </a:r>
          </a:p>
          <a:p>
            <a:r>
              <a:rPr lang="en-US" dirty="0"/>
              <a:t>IT Governance. (2019</a:t>
            </a:r>
            <a:r>
              <a:rPr lang="en-US" i="1" dirty="0"/>
              <a:t>).  GDPR penalties and fines</a:t>
            </a:r>
            <a:r>
              <a:rPr lang="en-US" dirty="0"/>
              <a:t>.  Retrieved from https://www.itgovernance.co.uk/dpa-and-gdpr-penalties</a:t>
            </a:r>
          </a:p>
          <a:p>
            <a:r>
              <a:rPr lang="en-US" dirty="0" err="1"/>
              <a:t>Magalhaes</a:t>
            </a:r>
            <a:r>
              <a:rPr lang="en-US" dirty="0"/>
              <a:t>, Monique. (January 23, 2018). The 6 </a:t>
            </a:r>
            <a:r>
              <a:rPr lang="en-US" i="1" dirty="0"/>
              <a:t>GDPR privacy principles you must know – now.  </a:t>
            </a:r>
            <a:r>
              <a:rPr lang="en-US" dirty="0" err="1"/>
              <a:t>TechGenix</a:t>
            </a:r>
            <a:r>
              <a:rPr lang="en-US" dirty="0"/>
              <a:t>.  Retrieved from http://techgenix.com/6-gdpr-privacy-principles/</a:t>
            </a:r>
          </a:p>
          <a:p>
            <a:r>
              <a:rPr lang="en-US" dirty="0"/>
              <a:t>McAfee.  (2019).  </a:t>
            </a:r>
            <a:r>
              <a:rPr lang="en-US" i="1" dirty="0"/>
              <a:t>Overview of the Gramm-Leach-Bliley Act.  </a:t>
            </a:r>
            <a:r>
              <a:rPr lang="en-US" dirty="0"/>
              <a:t>Retrieved from https://www.skyhighnetworks.com/cloud-compliance/glba-compliance-requirements/</a:t>
            </a:r>
          </a:p>
          <a:p>
            <a:r>
              <a:rPr lang="en-US" dirty="0"/>
              <a:t>McGlamery, Jeanette.  (October 17, 2002).  </a:t>
            </a:r>
            <a:r>
              <a:rPr lang="en-US" i="1" dirty="0"/>
              <a:t>United States: Students do not have the right to sure for violations of FERPA. </a:t>
            </a:r>
            <a:r>
              <a:rPr lang="en-US" dirty="0"/>
              <a:t> </a:t>
            </a:r>
            <a:r>
              <a:rPr lang="en-US" dirty="0" err="1"/>
              <a:t>Mondaq</a:t>
            </a:r>
            <a:r>
              <a:rPr lang="en-US" dirty="0"/>
              <a:t>.  Retrieved from http://www.mondaq.com/unitedstates/x/18289/Human+Resources/Students+Do+Not+Have+the+Right+to+Sue+for+Violations+of+FERPA</a:t>
            </a:r>
          </a:p>
          <a:p>
            <a:r>
              <a:rPr lang="en-US" dirty="0"/>
              <a:t>Murphy, Rich.  (November 7, 2016</a:t>
            </a:r>
            <a:r>
              <a:rPr lang="en-US" i="1" dirty="0"/>
              <a:t>).  SOX Compliance Requirements</a:t>
            </a:r>
            <a:r>
              <a:rPr lang="en-US" dirty="0"/>
              <a:t>.  </a:t>
            </a:r>
            <a:r>
              <a:rPr lang="en-US" dirty="0" err="1"/>
              <a:t>CyberShark</a:t>
            </a:r>
            <a:r>
              <a:rPr lang="en-US" dirty="0"/>
              <a:t>.  Retrieved from https://www.blackstratus.com/sox-compliance-requirements/</a:t>
            </a:r>
          </a:p>
          <a:p>
            <a:r>
              <a:rPr lang="en-US" dirty="0"/>
              <a:t>Newtek.  (February 6, 2014).  </a:t>
            </a:r>
            <a:r>
              <a:rPr lang="en-US" i="1" dirty="0"/>
              <a:t>Does your business need to be HIPAA-complaint?  </a:t>
            </a:r>
            <a:r>
              <a:rPr lang="en-US" dirty="0"/>
              <a:t>Forbes. Retrieved from https://www.forbes.com/sites/thesba/2014/02/06/does-your-business-need-to-be-hipaa-compliant/#5090eca93d7c</a:t>
            </a:r>
          </a:p>
          <a:p>
            <a:r>
              <a:rPr lang="en-US" dirty="0"/>
              <a:t>Petters, Jeff.  (May 21, 2019).  </a:t>
            </a:r>
            <a:r>
              <a:rPr lang="en-US" i="1" dirty="0"/>
              <a:t>What is SOX compliance?  Everything you need to know in 2019.</a:t>
            </a:r>
            <a:r>
              <a:rPr lang="en-US" dirty="0"/>
              <a:t>  Varonis.  Retrieved from https://www.varonis.com/blog/sox-compliance/</a:t>
            </a:r>
          </a:p>
          <a:p>
            <a:r>
              <a:rPr lang="en-US" dirty="0"/>
              <a:t>Rakesh, </a:t>
            </a:r>
            <a:r>
              <a:rPr lang="en-US" dirty="0" err="1"/>
              <a:t>Soni</a:t>
            </a:r>
            <a:r>
              <a:rPr lang="en-US" dirty="0"/>
              <a:t>.  (October12, 2019</a:t>
            </a:r>
            <a:r>
              <a:rPr lang="en-US" i="1" dirty="0"/>
              <a:t>).  Are you ready for America’s data protection laws?</a:t>
            </a:r>
            <a:r>
              <a:rPr lang="en-US" dirty="0"/>
              <a:t> </a:t>
            </a:r>
            <a:r>
              <a:rPr lang="en-US" dirty="0" err="1"/>
              <a:t>Venturebeat</a:t>
            </a:r>
            <a:r>
              <a:rPr lang="en-US" dirty="0"/>
              <a:t>.  Retrieved from https://venturebeat.com/2019/10/12/are-you-ready-for-americas-data-protection-laws/</a:t>
            </a:r>
          </a:p>
          <a:p>
            <a:r>
              <a:rPr lang="en-US" dirty="0"/>
              <a:t>Rouse, Margaret.  (August, 2014).  </a:t>
            </a:r>
            <a:r>
              <a:rPr lang="en-US" i="1" dirty="0"/>
              <a:t>Information assurance.  </a:t>
            </a:r>
            <a:r>
              <a:rPr lang="en-US" dirty="0" err="1"/>
              <a:t>Techtarget</a:t>
            </a:r>
            <a:r>
              <a:rPr lang="en-US" dirty="0"/>
              <a:t>.  Retrieved from  </a:t>
            </a:r>
            <a:r>
              <a:rPr lang="en-US" dirty="0">
                <a:hlinkClick r:id="rId4"/>
              </a:rPr>
              <a:t>https://searchcompliance.techtarget.com/definition/information-assurance</a:t>
            </a:r>
            <a:endParaRPr lang="en-US" dirty="0"/>
          </a:p>
          <a:p>
            <a:r>
              <a:rPr lang="en-US" dirty="0"/>
              <a:t>Rouse, Margaret.  (May, 2018</a:t>
            </a:r>
            <a:r>
              <a:rPr lang="en-US" i="1" dirty="0"/>
              <a:t>).  Sarbanes-Oxley Act (SOX).  </a:t>
            </a:r>
            <a:r>
              <a:rPr lang="en-US" dirty="0" err="1"/>
              <a:t>Techtarget</a:t>
            </a:r>
            <a:r>
              <a:rPr lang="en-US" dirty="0"/>
              <a:t>.  Retrieved from </a:t>
            </a:r>
            <a:r>
              <a:rPr lang="en-US" dirty="0">
                <a:hlinkClick r:id="rId5"/>
              </a:rPr>
              <a:t>https://searchcio.techtarget.com/definition/Sarbanes-Oxley-Act</a:t>
            </a:r>
            <a:endParaRPr lang="en-US" dirty="0"/>
          </a:p>
          <a:p>
            <a:r>
              <a:rPr lang="en-US" dirty="0"/>
              <a:t>SPLC (Student Press Law Center).  (2018).  </a:t>
            </a:r>
            <a:r>
              <a:rPr lang="en-US" i="1" dirty="0"/>
              <a:t>FERPA: What it means and how it works</a:t>
            </a:r>
            <a:r>
              <a:rPr lang="en-US" dirty="0"/>
              <a:t>.  Retrieved from https://splc.org/ferpa-what-it-means-and-how-it-works/</a:t>
            </a:r>
          </a:p>
          <a:p>
            <a:r>
              <a:rPr lang="en-US" dirty="0"/>
              <a:t>U.S. Department of Education. (2018). </a:t>
            </a:r>
            <a:r>
              <a:rPr lang="en-US" i="1" dirty="0"/>
              <a:t>Privacy: privacy technical assistance center</a:t>
            </a:r>
            <a:r>
              <a:rPr lang="en-US" dirty="0"/>
              <a:t>.  Office of Educational Technology.  Retrieved from https://tech.ed.gov/privacy/</a:t>
            </a:r>
          </a:p>
          <a:p>
            <a:r>
              <a:rPr lang="en-US" dirty="0"/>
              <a:t>U.S. Department of Education.  (2019</a:t>
            </a:r>
            <a:r>
              <a:rPr lang="en-US" i="1" dirty="0"/>
              <a:t>).  What is FERPA.  </a:t>
            </a:r>
            <a:r>
              <a:rPr lang="en-US" dirty="0"/>
              <a:t>Retrieved from https://studentprivacy.ed.gov/faq/what-ferpa</a:t>
            </a:r>
          </a:p>
        </p:txBody>
      </p:sp>
    </p:spTree>
    <p:extLst>
      <p:ext uri="{BB962C8B-B14F-4D97-AF65-F5344CB8AC3E}">
        <p14:creationId xmlns:p14="http://schemas.microsoft.com/office/powerpoint/2010/main" val="482911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F65AA7A-933A-41F0-9EE6-D00B86EB6DC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5094"/>
          <a:stretch/>
        </p:blipFill>
        <p:spPr>
          <a:xfrm>
            <a:off x="20" y="1"/>
            <a:ext cx="12191980" cy="6857999"/>
          </a:xfrm>
          <a:prstGeom prst="rect">
            <a:avLst/>
          </a:prstGeom>
        </p:spPr>
      </p:pic>
      <p:sp>
        <p:nvSpPr>
          <p:cNvPr id="2" name="Title 1">
            <a:extLst>
              <a:ext uri="{FF2B5EF4-FFF2-40B4-BE49-F238E27FC236}">
                <a16:creationId xmlns:a16="http://schemas.microsoft.com/office/drawing/2014/main" id="{7DBA543F-45B1-4C8F-A458-BA16D0899FDB}"/>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rPr>
              <a:t>U.S. Laws for Information Assurance Compliance</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93BBCC-82CB-479D-BFA3-69771D2FCFBE}"/>
              </a:ext>
            </a:extLst>
          </p:cNvPr>
          <p:cNvSpPr>
            <a:spLocks noGrp="1"/>
          </p:cNvSpPr>
          <p:nvPr>
            <p:ph idx="1"/>
          </p:nvPr>
        </p:nvSpPr>
        <p:spPr>
          <a:xfrm>
            <a:off x="5155379" y="1065862"/>
            <a:ext cx="5744685" cy="4726276"/>
          </a:xfrm>
        </p:spPr>
        <p:txBody>
          <a:bodyPr anchor="ctr">
            <a:normAutofit/>
          </a:bodyPr>
          <a:lstStyle/>
          <a:p>
            <a:r>
              <a:rPr lang="en-US" sz="2000" dirty="0">
                <a:solidFill>
                  <a:srgbClr val="FFFFFF"/>
                </a:solidFill>
              </a:rPr>
              <a:t>Gramm-Leach-Bliley Act</a:t>
            </a:r>
          </a:p>
          <a:p>
            <a:endParaRPr lang="en-US" sz="2000" dirty="0">
              <a:solidFill>
                <a:srgbClr val="FFFFFF"/>
              </a:solidFill>
            </a:endParaRPr>
          </a:p>
          <a:p>
            <a:r>
              <a:rPr lang="en-US" sz="2000" dirty="0">
                <a:solidFill>
                  <a:srgbClr val="FFFFFF"/>
                </a:solidFill>
              </a:rPr>
              <a:t>Sarbanes-Oxley Act of 2002</a:t>
            </a:r>
          </a:p>
          <a:p>
            <a:endParaRPr lang="en-US" sz="2000" dirty="0">
              <a:solidFill>
                <a:srgbClr val="FFFFFF"/>
              </a:solidFill>
            </a:endParaRPr>
          </a:p>
          <a:p>
            <a:r>
              <a:rPr lang="en-US" sz="2000" dirty="0">
                <a:solidFill>
                  <a:srgbClr val="FFFFFF"/>
                </a:solidFill>
              </a:rPr>
              <a:t>Health Insurance Portability and Accountability Act (HIPAA)</a:t>
            </a:r>
          </a:p>
          <a:p>
            <a:endParaRPr lang="en-US" sz="2000" dirty="0">
              <a:solidFill>
                <a:srgbClr val="FFFFFF"/>
              </a:solidFill>
            </a:endParaRPr>
          </a:p>
          <a:p>
            <a:r>
              <a:rPr lang="en-US" sz="2000" dirty="0">
                <a:solidFill>
                  <a:srgbClr val="FFFFFF"/>
                </a:solidFill>
              </a:rPr>
              <a:t>Family Educational Rights and Privacy Act (FERPA)</a:t>
            </a:r>
          </a:p>
          <a:p>
            <a:endParaRPr lang="en-US" sz="2000" dirty="0">
              <a:solidFill>
                <a:srgbClr val="FFFFFF"/>
              </a:solidFill>
            </a:endParaRPr>
          </a:p>
          <a:p>
            <a:r>
              <a:rPr lang="en-US" sz="2000" dirty="0">
                <a:solidFill>
                  <a:srgbClr val="FFFFFF"/>
                </a:solidFill>
              </a:rPr>
              <a:t>EU General Data Protection Regulation (GDPR)</a:t>
            </a:r>
          </a:p>
        </p:txBody>
      </p:sp>
    </p:spTree>
    <p:extLst>
      <p:ext uri="{BB962C8B-B14F-4D97-AF65-F5344CB8AC3E}">
        <p14:creationId xmlns:p14="http://schemas.microsoft.com/office/powerpoint/2010/main" val="409665099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039432-C763-4F49-B116-64E20F6816D6}"/>
              </a:ext>
            </a:extLst>
          </p:cNvPr>
          <p:cNvPicPr>
            <a:picLocks noChangeAspect="1"/>
          </p:cNvPicPr>
          <p:nvPr/>
        </p:nvPicPr>
        <p:blipFill rotWithShape="1">
          <a:blip r:embed="rId2">
            <a:duotone>
              <a:prstClr val="black"/>
              <a:schemeClr val="tx2">
                <a:tint val="45000"/>
                <a:satMod val="400000"/>
              </a:schemeClr>
            </a:duotone>
            <a:alphaModFix amt="35000"/>
            <a:extLst/>
          </a:blip>
          <a:srcRect r="-1" b="15708"/>
          <a:stretch/>
        </p:blipFill>
        <p:spPr>
          <a:xfrm>
            <a:off x="-17" y="10"/>
            <a:ext cx="12188952" cy="6857990"/>
          </a:xfrm>
          <a:prstGeom prst="rect">
            <a:avLst/>
          </a:prstGeom>
        </p:spPr>
      </p:pic>
      <p:sp>
        <p:nvSpPr>
          <p:cNvPr id="2" name="Title 1">
            <a:extLst>
              <a:ext uri="{FF2B5EF4-FFF2-40B4-BE49-F238E27FC236}">
                <a16:creationId xmlns:a16="http://schemas.microsoft.com/office/drawing/2014/main" id="{4048A6DF-8275-42D2-9BFC-3574A1271433}"/>
              </a:ext>
            </a:extLst>
          </p:cNvPr>
          <p:cNvSpPr>
            <a:spLocks noGrp="1"/>
          </p:cNvSpPr>
          <p:nvPr>
            <p:ph type="title"/>
          </p:nvPr>
        </p:nvSpPr>
        <p:spPr>
          <a:xfrm>
            <a:off x="6053668" y="803325"/>
            <a:ext cx="5314536" cy="1325563"/>
          </a:xfrm>
        </p:spPr>
        <p:txBody>
          <a:bodyPr>
            <a:normAutofit/>
          </a:bodyPr>
          <a:lstStyle/>
          <a:p>
            <a:r>
              <a:rPr lang="en-US" dirty="0"/>
              <a:t>Gramm-Leach-Bliley Act</a:t>
            </a:r>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E35DB65-C32A-455C-9A44-C815CDED22BD}"/>
              </a:ext>
            </a:extLst>
          </p:cNvPr>
          <p:cNvPicPr>
            <a:picLocks noChangeAspect="1"/>
          </p:cNvPicPr>
          <p:nvPr/>
        </p:nvPicPr>
        <p:blipFill rotWithShape="1">
          <a:blip r:embed="rId2">
            <a:extLst/>
          </a:blip>
          <a:srcRect l="25515" r="10251" b="2"/>
          <a:stretch/>
        </p:blipFill>
        <p:spPr>
          <a:xfrm>
            <a:off x="-2317" y="-2"/>
            <a:ext cx="5441859" cy="5654940"/>
          </a:xfrm>
          <a:custGeom>
            <a:avLst/>
            <a:gdLst>
              <a:gd name="connsiteX0" fmla="*/ 0 w 5067519"/>
              <a:gd name="connsiteY0" fmla="*/ 0 h 5265942"/>
              <a:gd name="connsiteX1" fmla="*/ 4097786 w 5067519"/>
              <a:gd name="connsiteY1" fmla="*/ 0 h 5265942"/>
              <a:gd name="connsiteX2" fmla="*/ 4176264 w 5067519"/>
              <a:gd name="connsiteY2" fmla="*/ 71326 h 5265942"/>
              <a:gd name="connsiteX3" fmla="*/ 5067519 w 5067519"/>
              <a:gd name="connsiteY3" fmla="*/ 2223006 h 5265942"/>
              <a:gd name="connsiteX4" fmla="*/ 2024583 w 5067519"/>
              <a:gd name="connsiteY4" fmla="*/ 5265942 h 5265942"/>
              <a:gd name="connsiteX5" fmla="*/ 145914 w 5067519"/>
              <a:gd name="connsiteY5" fmla="*/ 4616926 h 5265942"/>
              <a:gd name="connsiteX6" fmla="*/ 0 w 5067519"/>
              <a:gd name="connsiteY6" fmla="*/ 4489006 h 526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
        <p:nvSpPr>
          <p:cNvPr id="3" name="Content Placeholder 2">
            <a:extLst>
              <a:ext uri="{FF2B5EF4-FFF2-40B4-BE49-F238E27FC236}">
                <a16:creationId xmlns:a16="http://schemas.microsoft.com/office/drawing/2014/main" id="{705F7B1C-C694-4C08-8BEC-3CA7A3EF5256}"/>
              </a:ext>
            </a:extLst>
          </p:cNvPr>
          <p:cNvSpPr>
            <a:spLocks noGrp="1"/>
          </p:cNvSpPr>
          <p:nvPr>
            <p:ph idx="1"/>
          </p:nvPr>
        </p:nvSpPr>
        <p:spPr>
          <a:xfrm>
            <a:off x="6053667" y="2279018"/>
            <a:ext cx="5314543" cy="3375920"/>
          </a:xfrm>
        </p:spPr>
        <p:txBody>
          <a:bodyPr anchor="t">
            <a:normAutofit/>
          </a:bodyPr>
          <a:lstStyle/>
          <a:p>
            <a:r>
              <a:rPr lang="en-US" sz="1700" dirty="0"/>
              <a:t>Known as the Financial Modernization Act of 1999</a:t>
            </a:r>
          </a:p>
          <a:p>
            <a:r>
              <a:rPr lang="en-US" sz="1700" dirty="0"/>
              <a:t>It is meant to protect consumer financial privacy.</a:t>
            </a:r>
          </a:p>
          <a:p>
            <a:r>
              <a:rPr lang="en-US" sz="1700" dirty="0"/>
              <a:t>Applies to businesses that provide financial products or services like banks, credit reporting agencies, insurance, investments, etc. (De Groot, 2019)</a:t>
            </a:r>
          </a:p>
          <a:p>
            <a:r>
              <a:rPr lang="en-US" sz="1700" dirty="0"/>
              <a:t>Requires safeguarding sensitive data and an explanation to customers about information-sharing practices.</a:t>
            </a:r>
          </a:p>
          <a:p>
            <a:r>
              <a:rPr lang="en-US" sz="1700" dirty="0"/>
              <a:t>Enacted to repeal part of the Glass-Steagall Act of 1933, allowing consolidation of banking, securities and insurance, as well as provide new rules that require privacy notices and opt out options. (McAfee, 2019)</a:t>
            </a:r>
          </a:p>
        </p:txBody>
      </p:sp>
    </p:spTree>
    <p:extLst>
      <p:ext uri="{BB962C8B-B14F-4D97-AF65-F5344CB8AC3E}">
        <p14:creationId xmlns:p14="http://schemas.microsoft.com/office/powerpoint/2010/main" val="380001461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Content Placeholder 21">
            <a:extLst>
              <a:ext uri="{FF2B5EF4-FFF2-40B4-BE49-F238E27FC236}">
                <a16:creationId xmlns:a16="http://schemas.microsoft.com/office/drawing/2014/main" id="{DF23969F-A0DE-4682-83D0-561995F24AF6}"/>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r="20889"/>
          <a:stretch/>
        </p:blipFill>
        <p:spPr>
          <a:xfrm>
            <a:off x="20" y="1"/>
            <a:ext cx="12191980" cy="6857999"/>
          </a:xfrm>
          <a:prstGeom prst="rect">
            <a:avLst/>
          </a:prstGeom>
        </p:spPr>
      </p:pic>
      <p:sp>
        <p:nvSpPr>
          <p:cNvPr id="2" name="Title 1">
            <a:extLst>
              <a:ext uri="{FF2B5EF4-FFF2-40B4-BE49-F238E27FC236}">
                <a16:creationId xmlns:a16="http://schemas.microsoft.com/office/drawing/2014/main" id="{EB536D64-036D-4376-A43F-95D2E3EC7BF8}"/>
              </a:ext>
            </a:extLst>
          </p:cNvPr>
          <p:cNvSpPr>
            <a:spLocks noGrp="1"/>
          </p:cNvSpPr>
          <p:nvPr>
            <p:ph type="title"/>
          </p:nvPr>
        </p:nvSpPr>
        <p:spPr>
          <a:xfrm>
            <a:off x="1524000" y="480060"/>
            <a:ext cx="9144000" cy="1012980"/>
          </a:xfrm>
        </p:spPr>
        <p:txBody>
          <a:bodyPr vert="horz" lIns="91440" tIns="45720" rIns="91440" bIns="45720" rtlCol="0" anchor="b">
            <a:normAutofit/>
          </a:bodyPr>
          <a:lstStyle/>
          <a:p>
            <a:pPr algn="ctr"/>
            <a:r>
              <a:rPr lang="en-US" sz="6000" dirty="0">
                <a:solidFill>
                  <a:srgbClr val="FFFFFF"/>
                </a:solidFill>
              </a:rPr>
              <a:t>Gramm-Leach-Bliley Act</a:t>
            </a:r>
          </a:p>
        </p:txBody>
      </p:sp>
      <p:sp>
        <p:nvSpPr>
          <p:cNvPr id="9" name="TextBox 8">
            <a:extLst>
              <a:ext uri="{FF2B5EF4-FFF2-40B4-BE49-F238E27FC236}">
                <a16:creationId xmlns:a16="http://schemas.microsoft.com/office/drawing/2014/main" id="{AF09E55B-4D9B-4910-BBF6-E9FC3AB57760}"/>
              </a:ext>
            </a:extLst>
          </p:cNvPr>
          <p:cNvSpPr txBox="1"/>
          <p:nvPr/>
        </p:nvSpPr>
        <p:spPr>
          <a:xfrm>
            <a:off x="551214" y="1768509"/>
            <a:ext cx="2859931" cy="3801041"/>
          </a:xfrm>
          <a:prstGeom prst="rect">
            <a:avLst/>
          </a:prstGeom>
          <a:noFill/>
        </p:spPr>
        <p:txBody>
          <a:bodyPr wrap="square" rtlCol="0">
            <a:spAutoFit/>
          </a:bodyPr>
          <a:lstStyle/>
          <a:p>
            <a:pPr>
              <a:spcAft>
                <a:spcPts val="600"/>
              </a:spcAft>
            </a:pPr>
            <a:r>
              <a:rPr lang="en-US" b="1" dirty="0"/>
              <a:t>Penalties</a:t>
            </a:r>
          </a:p>
          <a:p>
            <a:pPr marL="285750" indent="-285750">
              <a:spcAft>
                <a:spcPts val="600"/>
              </a:spcAft>
              <a:buFont typeface="Arial" panose="020B0604020202020204" pitchFamily="34" charset="0"/>
              <a:buChar char="•"/>
            </a:pPr>
            <a:r>
              <a:rPr lang="en-US" dirty="0"/>
              <a:t>Financial Institutions can be fined $100,000 for each violation.</a:t>
            </a:r>
          </a:p>
          <a:p>
            <a:pPr marL="285750" indent="-285750">
              <a:spcAft>
                <a:spcPts val="600"/>
              </a:spcAft>
              <a:buFont typeface="Arial" panose="020B0604020202020204" pitchFamily="34" charset="0"/>
              <a:buChar char="•"/>
            </a:pPr>
            <a:r>
              <a:rPr lang="en-US" dirty="0"/>
              <a:t>Individuals can be fined $10,000 for each violation</a:t>
            </a:r>
          </a:p>
          <a:p>
            <a:pPr marL="285750" indent="-285750">
              <a:spcAft>
                <a:spcPts val="600"/>
              </a:spcAft>
              <a:buFont typeface="Arial" panose="020B0604020202020204" pitchFamily="34" charset="0"/>
              <a:buChar char="•"/>
            </a:pPr>
            <a:r>
              <a:rPr lang="en-US" dirty="0"/>
              <a:t>Individuals can be imprisoned for up to 5 years.  (De Groot, 2019)</a:t>
            </a:r>
          </a:p>
          <a:p>
            <a:pPr>
              <a:spcAft>
                <a:spcPts val="600"/>
              </a:spcAft>
            </a:pPr>
            <a:endParaRPr lang="en-US" dirty="0"/>
          </a:p>
          <a:p>
            <a:pPr marL="285750" indent="-285750">
              <a:spcAft>
                <a:spcPts val="600"/>
              </a:spcAft>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D9A00EC4-B5F1-47FB-B76B-5C703E6CA257}"/>
              </a:ext>
            </a:extLst>
          </p:cNvPr>
          <p:cNvSpPr txBox="1"/>
          <p:nvPr/>
        </p:nvSpPr>
        <p:spPr>
          <a:xfrm>
            <a:off x="3424135" y="1768509"/>
            <a:ext cx="4312599" cy="3447098"/>
          </a:xfrm>
          <a:prstGeom prst="rect">
            <a:avLst/>
          </a:prstGeom>
          <a:noFill/>
        </p:spPr>
        <p:txBody>
          <a:bodyPr wrap="square" rtlCol="0">
            <a:spAutoFit/>
          </a:bodyPr>
          <a:lstStyle/>
          <a:p>
            <a:pPr>
              <a:spcAft>
                <a:spcPts val="600"/>
              </a:spcAft>
            </a:pPr>
            <a:r>
              <a:rPr lang="en-US" b="1" dirty="0"/>
              <a:t>How is non-compliance discovered?</a:t>
            </a:r>
          </a:p>
          <a:p>
            <a:pPr marL="285750" indent="-285750">
              <a:spcAft>
                <a:spcPts val="600"/>
              </a:spcAft>
              <a:buFont typeface="Arial" panose="020B0604020202020204" pitchFamily="34" charset="0"/>
              <a:buChar char="•"/>
            </a:pPr>
            <a:r>
              <a:rPr lang="en-US" dirty="0"/>
              <a:t>Most times non-compliance is found after an information breach.</a:t>
            </a:r>
          </a:p>
          <a:p>
            <a:pPr marL="285750" indent="-285750">
              <a:spcAft>
                <a:spcPts val="600"/>
              </a:spcAft>
              <a:buFont typeface="Arial" panose="020B0604020202020204" pitchFamily="34" charset="0"/>
              <a:buChar char="•"/>
            </a:pPr>
            <a:r>
              <a:rPr lang="en-US" dirty="0"/>
              <a:t>Consumers report the privacy issues to the FTC.</a:t>
            </a:r>
          </a:p>
          <a:p>
            <a:pPr marL="285750" indent="-285750">
              <a:spcAft>
                <a:spcPts val="600"/>
              </a:spcAft>
              <a:buFont typeface="Arial" panose="020B0604020202020204" pitchFamily="34" charset="0"/>
              <a:buChar char="•"/>
            </a:pPr>
            <a:r>
              <a:rPr lang="en-US" dirty="0"/>
              <a:t>New software tested in Europe may bring about an online enforcement tracker for the U.S. (Rakesh, 2019)</a:t>
            </a:r>
          </a:p>
          <a:p>
            <a:pPr marL="285750" indent="-285750">
              <a:spcAft>
                <a:spcPts val="600"/>
              </a:spcAft>
              <a:buFont typeface="Arial" panose="020B0604020202020204" pitchFamily="34" charset="0"/>
              <a:buChar char="•"/>
            </a:pPr>
            <a:r>
              <a:rPr lang="en-US" dirty="0"/>
              <a:t>Enforcement by FTC, state insurance oversight agencies, federal banking agencies and federal regulatory agencies.</a:t>
            </a:r>
          </a:p>
        </p:txBody>
      </p:sp>
      <p:sp>
        <p:nvSpPr>
          <p:cNvPr id="12" name="TextBox 11">
            <a:extLst>
              <a:ext uri="{FF2B5EF4-FFF2-40B4-BE49-F238E27FC236}">
                <a16:creationId xmlns:a16="http://schemas.microsoft.com/office/drawing/2014/main" id="{A323932F-40C2-4FB2-ADEE-12A1885E80CE}"/>
              </a:ext>
            </a:extLst>
          </p:cNvPr>
          <p:cNvSpPr txBox="1"/>
          <p:nvPr/>
        </p:nvSpPr>
        <p:spPr>
          <a:xfrm>
            <a:off x="7736734" y="1776152"/>
            <a:ext cx="4455266" cy="2769989"/>
          </a:xfrm>
          <a:prstGeom prst="rect">
            <a:avLst/>
          </a:prstGeom>
          <a:noFill/>
        </p:spPr>
        <p:txBody>
          <a:bodyPr wrap="square" rtlCol="0">
            <a:spAutoFit/>
          </a:bodyPr>
          <a:lstStyle/>
          <a:p>
            <a:pPr>
              <a:spcAft>
                <a:spcPts val="600"/>
              </a:spcAft>
            </a:pPr>
            <a:r>
              <a:rPr lang="en-US" b="1" dirty="0"/>
              <a:t>Several of those fined for not following the law.</a:t>
            </a:r>
          </a:p>
          <a:p>
            <a:pPr marL="285750" indent="-285750">
              <a:spcAft>
                <a:spcPts val="600"/>
              </a:spcAft>
              <a:buFont typeface="Arial" panose="020B0604020202020204" pitchFamily="34" charset="0"/>
              <a:buChar char="•"/>
            </a:pPr>
            <a:r>
              <a:rPr lang="en-US" dirty="0"/>
              <a:t>Venmo (</a:t>
            </a:r>
            <a:r>
              <a:rPr lang="en-US" dirty="0" err="1"/>
              <a:t>Paypal</a:t>
            </a:r>
            <a:r>
              <a:rPr lang="en-US" dirty="0"/>
              <a:t> affiliate)</a:t>
            </a:r>
          </a:p>
          <a:p>
            <a:pPr marL="285750" indent="-285750">
              <a:spcAft>
                <a:spcPts val="600"/>
              </a:spcAft>
              <a:buFont typeface="Arial" panose="020B0604020202020204" pitchFamily="34" charset="0"/>
              <a:buChar char="•"/>
            </a:pPr>
            <a:r>
              <a:rPr lang="en-US" dirty="0"/>
              <a:t>TaxSlayer</a:t>
            </a:r>
          </a:p>
          <a:p>
            <a:pPr marL="285750" indent="-285750">
              <a:spcAft>
                <a:spcPts val="600"/>
              </a:spcAft>
              <a:buFont typeface="Arial" panose="020B0604020202020204" pitchFamily="34" charset="0"/>
              <a:buChar char="•"/>
            </a:pPr>
            <a:r>
              <a:rPr lang="en-US" dirty="0"/>
              <a:t>Equifax</a:t>
            </a:r>
          </a:p>
          <a:p>
            <a:pPr marL="285750" indent="-285750">
              <a:spcAft>
                <a:spcPts val="600"/>
              </a:spcAft>
              <a:buFont typeface="Arial" panose="020B0604020202020204" pitchFamily="34" charset="0"/>
              <a:buChar char="•"/>
            </a:pPr>
            <a:r>
              <a:rPr lang="en-US" dirty="0"/>
              <a:t>Paulson &amp; </a:t>
            </a:r>
            <a:r>
              <a:rPr lang="en-US" dirty="0" err="1"/>
              <a:t>Nace</a:t>
            </a:r>
            <a:r>
              <a:rPr lang="en-US" dirty="0"/>
              <a:t>, PLLC.</a:t>
            </a:r>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41401722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34E74F-0B84-44D9-8946-D03AB381E5E7}"/>
              </a:ext>
            </a:extLst>
          </p:cNvPr>
          <p:cNvPicPr>
            <a:picLocks noChangeAspect="1"/>
          </p:cNvPicPr>
          <p:nvPr/>
        </p:nvPicPr>
        <p:blipFill rotWithShape="1">
          <a:blip r:embed="rId2">
            <a:alphaModFix amt="42000"/>
          </a:blip>
          <a:srcRect b="15730"/>
          <a:stretch/>
        </p:blipFill>
        <p:spPr>
          <a:xfrm>
            <a:off x="0" y="0"/>
            <a:ext cx="12192000" cy="6858000"/>
          </a:xfrm>
          <a:prstGeom prst="rect">
            <a:avLst/>
          </a:prstGeom>
          <a:noFill/>
          <a:effectLst/>
        </p:spPr>
      </p:pic>
      <p:sp>
        <p:nvSpPr>
          <p:cNvPr id="4" name="Title 3">
            <a:extLst>
              <a:ext uri="{FF2B5EF4-FFF2-40B4-BE49-F238E27FC236}">
                <a16:creationId xmlns:a16="http://schemas.microsoft.com/office/drawing/2014/main" id="{E6EEF771-80A7-45A5-B773-DD533B0F48D6}"/>
              </a:ext>
            </a:extLst>
          </p:cNvPr>
          <p:cNvSpPr>
            <a:spLocks noGrp="1"/>
          </p:cNvSpPr>
          <p:nvPr>
            <p:ph type="title"/>
          </p:nvPr>
        </p:nvSpPr>
        <p:spPr/>
        <p:txBody>
          <a:bodyPr/>
          <a:lstStyle/>
          <a:p>
            <a:r>
              <a:rPr lang="en-US" dirty="0"/>
              <a:t>Gramm-Leach-Bliley Act</a:t>
            </a:r>
          </a:p>
        </p:txBody>
      </p:sp>
      <p:sp>
        <p:nvSpPr>
          <p:cNvPr id="5" name="Text Placeholder 4">
            <a:extLst>
              <a:ext uri="{FF2B5EF4-FFF2-40B4-BE49-F238E27FC236}">
                <a16:creationId xmlns:a16="http://schemas.microsoft.com/office/drawing/2014/main" id="{B0485D86-D831-464A-B776-BFC1302C3CF6}"/>
              </a:ext>
            </a:extLst>
          </p:cNvPr>
          <p:cNvSpPr>
            <a:spLocks noGrp="1"/>
          </p:cNvSpPr>
          <p:nvPr>
            <p:ph type="body" idx="1"/>
          </p:nvPr>
        </p:nvSpPr>
        <p:spPr>
          <a:xfrm>
            <a:off x="1082842" y="1681163"/>
            <a:ext cx="5462337" cy="823912"/>
          </a:xfrm>
        </p:spPr>
        <p:txBody>
          <a:bodyPr/>
          <a:lstStyle/>
          <a:p>
            <a:r>
              <a:rPr lang="en-US" dirty="0"/>
              <a:t>Financial Privacy Rules Compliance</a:t>
            </a:r>
          </a:p>
        </p:txBody>
      </p:sp>
      <p:sp>
        <p:nvSpPr>
          <p:cNvPr id="6" name="Content Placeholder 5">
            <a:extLst>
              <a:ext uri="{FF2B5EF4-FFF2-40B4-BE49-F238E27FC236}">
                <a16:creationId xmlns:a16="http://schemas.microsoft.com/office/drawing/2014/main" id="{7CAEE957-8046-4925-B96A-94DDFB076FFE}"/>
              </a:ext>
            </a:extLst>
          </p:cNvPr>
          <p:cNvSpPr>
            <a:spLocks noGrp="1"/>
          </p:cNvSpPr>
          <p:nvPr>
            <p:ph sz="half" idx="2"/>
          </p:nvPr>
        </p:nvSpPr>
        <p:spPr/>
        <p:txBody>
          <a:bodyPr>
            <a:normAutofit fontScale="85000" lnSpcReduction="20000"/>
          </a:bodyPr>
          <a:lstStyle/>
          <a:p>
            <a:r>
              <a:rPr lang="en-US" dirty="0"/>
              <a:t>Provide each consumer with a privacy notice at consumer relationship establishment and annually afterward.</a:t>
            </a:r>
          </a:p>
          <a:p>
            <a:r>
              <a:rPr lang="en-US" dirty="0"/>
              <a:t>Explain what information is collected, where it’s share, how it’s used and how it’s protected.</a:t>
            </a:r>
          </a:p>
          <a:p>
            <a:r>
              <a:rPr lang="en-US" dirty="0"/>
              <a:t>Give an opt out of information sharing</a:t>
            </a:r>
          </a:p>
          <a:p>
            <a:endParaRPr lang="en-US" dirty="0"/>
          </a:p>
        </p:txBody>
      </p:sp>
      <p:sp>
        <p:nvSpPr>
          <p:cNvPr id="7" name="Text Placeholder 6">
            <a:extLst>
              <a:ext uri="{FF2B5EF4-FFF2-40B4-BE49-F238E27FC236}">
                <a16:creationId xmlns:a16="http://schemas.microsoft.com/office/drawing/2014/main" id="{C0FB4A12-917A-4602-9B1B-D5ED780B29C2}"/>
              </a:ext>
            </a:extLst>
          </p:cNvPr>
          <p:cNvSpPr>
            <a:spLocks noGrp="1"/>
          </p:cNvSpPr>
          <p:nvPr>
            <p:ph type="body" sz="quarter" idx="3"/>
          </p:nvPr>
        </p:nvSpPr>
        <p:spPr>
          <a:xfrm>
            <a:off x="6392905" y="1681163"/>
            <a:ext cx="5114758" cy="823912"/>
          </a:xfrm>
        </p:spPr>
        <p:txBody>
          <a:bodyPr/>
          <a:lstStyle/>
          <a:p>
            <a:r>
              <a:rPr lang="en-US" dirty="0"/>
              <a:t>Safeguards Rules</a:t>
            </a:r>
          </a:p>
        </p:txBody>
      </p:sp>
      <p:sp>
        <p:nvSpPr>
          <p:cNvPr id="8" name="Content Placeholder 7">
            <a:extLst>
              <a:ext uri="{FF2B5EF4-FFF2-40B4-BE49-F238E27FC236}">
                <a16:creationId xmlns:a16="http://schemas.microsoft.com/office/drawing/2014/main" id="{15B13222-F15E-4FCA-8DF4-2DEB09A4FF0F}"/>
              </a:ext>
            </a:extLst>
          </p:cNvPr>
          <p:cNvSpPr>
            <a:spLocks noGrp="1"/>
          </p:cNvSpPr>
          <p:nvPr>
            <p:ph sz="quarter" idx="4"/>
          </p:nvPr>
        </p:nvSpPr>
        <p:spPr/>
        <p:txBody>
          <a:bodyPr>
            <a:normAutofit fontScale="85000" lnSpcReduction="20000"/>
          </a:bodyPr>
          <a:lstStyle/>
          <a:p>
            <a:r>
              <a:rPr lang="en-US" dirty="0"/>
              <a:t>Develop a written information security plan including process and procedures for protecting information.</a:t>
            </a:r>
          </a:p>
          <a:p>
            <a:r>
              <a:rPr lang="en-US" dirty="0"/>
              <a:t>Construct a thorough risk analysis for each department that handles the information.</a:t>
            </a:r>
          </a:p>
          <a:p>
            <a:r>
              <a:rPr lang="en-US" dirty="0"/>
              <a:t>Develop, monitor and test the programs to make the information as secure as possible. </a:t>
            </a:r>
          </a:p>
          <a:p>
            <a:r>
              <a:rPr lang="en-US" dirty="0"/>
              <a:t>Changes in any area must be tested as well. </a:t>
            </a:r>
          </a:p>
        </p:txBody>
      </p:sp>
      <p:sp>
        <p:nvSpPr>
          <p:cNvPr id="11" name="TextBox 10">
            <a:extLst>
              <a:ext uri="{FF2B5EF4-FFF2-40B4-BE49-F238E27FC236}">
                <a16:creationId xmlns:a16="http://schemas.microsoft.com/office/drawing/2014/main" id="{11E0A424-195B-4431-9384-9463C03B1075}"/>
              </a:ext>
            </a:extLst>
          </p:cNvPr>
          <p:cNvSpPr txBox="1"/>
          <p:nvPr/>
        </p:nvSpPr>
        <p:spPr>
          <a:xfrm>
            <a:off x="7315200" y="6189663"/>
            <a:ext cx="2767263" cy="369332"/>
          </a:xfrm>
          <a:prstGeom prst="rect">
            <a:avLst/>
          </a:prstGeom>
          <a:noFill/>
        </p:spPr>
        <p:txBody>
          <a:bodyPr wrap="square" rtlCol="0">
            <a:spAutoFit/>
          </a:bodyPr>
          <a:lstStyle/>
          <a:p>
            <a:r>
              <a:rPr lang="en-US" dirty="0"/>
              <a:t>(McAfee, 2019)</a:t>
            </a:r>
          </a:p>
        </p:txBody>
      </p:sp>
    </p:spTree>
    <p:extLst>
      <p:ext uri="{BB962C8B-B14F-4D97-AF65-F5344CB8AC3E}">
        <p14:creationId xmlns:p14="http://schemas.microsoft.com/office/powerpoint/2010/main" val="193180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8F55-2F6E-4124-B761-D8FBB41FEA54}"/>
              </a:ext>
            </a:extLst>
          </p:cNvPr>
          <p:cNvSpPr>
            <a:spLocks noGrp="1"/>
          </p:cNvSpPr>
          <p:nvPr>
            <p:ph type="title"/>
          </p:nvPr>
        </p:nvSpPr>
        <p:spPr>
          <a:xfrm>
            <a:off x="678321" y="367677"/>
            <a:ext cx="5988140" cy="1325563"/>
          </a:xfrm>
        </p:spPr>
        <p:txBody>
          <a:bodyPr>
            <a:normAutofit/>
          </a:bodyPr>
          <a:lstStyle/>
          <a:p>
            <a:r>
              <a:rPr lang="en-US" dirty="0"/>
              <a:t>Gramm-Leach-Bliley Act</a:t>
            </a:r>
          </a:p>
        </p:txBody>
      </p:sp>
      <p:sp>
        <p:nvSpPr>
          <p:cNvPr id="3" name="Content Placeholder 2">
            <a:extLst>
              <a:ext uri="{FF2B5EF4-FFF2-40B4-BE49-F238E27FC236}">
                <a16:creationId xmlns:a16="http://schemas.microsoft.com/office/drawing/2014/main" id="{F2606CF2-78ED-40C2-B45B-7D0EFF0CCA19}"/>
              </a:ext>
            </a:extLst>
          </p:cNvPr>
          <p:cNvSpPr>
            <a:spLocks noGrp="1"/>
          </p:cNvSpPr>
          <p:nvPr>
            <p:ph idx="1"/>
          </p:nvPr>
        </p:nvSpPr>
        <p:spPr>
          <a:xfrm>
            <a:off x="762000" y="2279018"/>
            <a:ext cx="5314543" cy="3375920"/>
          </a:xfrm>
        </p:spPr>
        <p:txBody>
          <a:bodyPr anchor="t">
            <a:normAutofit/>
          </a:bodyPr>
          <a:lstStyle/>
          <a:p>
            <a:r>
              <a:rPr lang="en-US" sz="1300" dirty="0"/>
              <a:t>Designate employees to coordinate information security program</a:t>
            </a:r>
          </a:p>
          <a:p>
            <a:r>
              <a:rPr lang="en-US" sz="1300" dirty="0"/>
              <a:t>Assess and Identify Risk in all areas and evaluate current safeguards for effective control of these risks. </a:t>
            </a:r>
          </a:p>
          <a:p>
            <a:r>
              <a:rPr lang="en-US" sz="1300" dirty="0"/>
              <a:t>Design, Implement, Monitor and Test a Safeguards program.</a:t>
            </a:r>
          </a:p>
          <a:p>
            <a:r>
              <a:rPr lang="en-US" sz="1300" dirty="0"/>
              <a:t>Choose Vendors and Service Providers that maintain safeguards as a contract requirement and oversee their handling of customer information</a:t>
            </a:r>
          </a:p>
          <a:p>
            <a:r>
              <a:rPr lang="en-US" sz="1300" dirty="0"/>
              <a:t>Evaluate and Adjust the program as circumstances change, including organizational changes or security and monitoring needs and changes</a:t>
            </a:r>
          </a:p>
          <a:p>
            <a:r>
              <a:rPr lang="en-US" sz="1300" dirty="0"/>
              <a:t>To remain GLBS compliant, attention needs to be paid to employee management and training, security management, information systems, information security plans (safeguards) and implementation. (FTC, 2006)</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2978DF7-436F-426B-8318-09A4E987F52F}"/>
              </a:ext>
            </a:extLst>
          </p:cNvPr>
          <p:cNvPicPr>
            <a:picLocks noChangeAspect="1"/>
          </p:cNvPicPr>
          <p:nvPr/>
        </p:nvPicPr>
        <p:blipFill rotWithShape="1">
          <a:blip r:embed="rId2"/>
          <a:srcRect l="16047" r="19720"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TextBox 3">
            <a:extLst>
              <a:ext uri="{FF2B5EF4-FFF2-40B4-BE49-F238E27FC236}">
                <a16:creationId xmlns:a16="http://schemas.microsoft.com/office/drawing/2014/main" id="{234777A9-B50F-48BB-A87A-65F413B6255C}"/>
              </a:ext>
            </a:extLst>
          </p:cNvPr>
          <p:cNvSpPr txBox="1"/>
          <p:nvPr/>
        </p:nvSpPr>
        <p:spPr>
          <a:xfrm>
            <a:off x="332874" y="1400853"/>
            <a:ext cx="9701463" cy="584775"/>
          </a:xfrm>
          <a:prstGeom prst="rect">
            <a:avLst/>
          </a:prstGeom>
          <a:noFill/>
        </p:spPr>
        <p:txBody>
          <a:bodyPr wrap="square" rtlCol="0">
            <a:spAutoFit/>
          </a:bodyPr>
          <a:lstStyle/>
          <a:p>
            <a:pPr>
              <a:spcAft>
                <a:spcPts val="600"/>
              </a:spcAft>
            </a:pPr>
            <a:r>
              <a:rPr lang="en-US" sz="3200" dirty="0"/>
              <a:t>Information Security Plan Compliance</a:t>
            </a:r>
          </a:p>
        </p:txBody>
      </p:sp>
    </p:spTree>
    <p:extLst>
      <p:ext uri="{BB962C8B-B14F-4D97-AF65-F5344CB8AC3E}">
        <p14:creationId xmlns:p14="http://schemas.microsoft.com/office/powerpoint/2010/main" val="250006785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97089F-9657-430C-9CDD-285028436844}"/>
              </a:ext>
            </a:extLst>
          </p:cNvPr>
          <p:cNvPicPr>
            <a:picLocks noChangeAspect="1"/>
          </p:cNvPicPr>
          <p:nvPr/>
        </p:nvPicPr>
        <p:blipFill rotWithShape="1">
          <a:blip r:embed="rId2">
            <a:alphaModFix amt="35000"/>
            <a:extLst/>
          </a:blip>
          <a:srcRect t="7631" b="8100"/>
          <a:stretch/>
        </p:blipFill>
        <p:spPr>
          <a:xfrm>
            <a:off x="20" y="1"/>
            <a:ext cx="12191980" cy="6857999"/>
          </a:xfrm>
          <a:prstGeom prst="rect">
            <a:avLst/>
          </a:prstGeom>
        </p:spPr>
      </p:pic>
      <p:sp>
        <p:nvSpPr>
          <p:cNvPr id="2" name="Title 1">
            <a:extLst>
              <a:ext uri="{FF2B5EF4-FFF2-40B4-BE49-F238E27FC236}">
                <a16:creationId xmlns:a16="http://schemas.microsoft.com/office/drawing/2014/main" id="{58C6DDC3-6B84-471B-8712-F084BD1C8E5D}"/>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Sarbanes-Oxley Act of 2002</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69CDAA-648B-4BA0-812F-284DBD54E76E}"/>
              </a:ext>
            </a:extLst>
          </p:cNvPr>
          <p:cNvSpPr>
            <a:spLocks noGrp="1"/>
          </p:cNvSpPr>
          <p:nvPr>
            <p:ph idx="1"/>
          </p:nvPr>
        </p:nvSpPr>
        <p:spPr>
          <a:xfrm>
            <a:off x="5155379" y="1065862"/>
            <a:ext cx="5744685" cy="4726276"/>
          </a:xfrm>
        </p:spPr>
        <p:txBody>
          <a:bodyPr anchor="ctr">
            <a:normAutofit/>
          </a:bodyPr>
          <a:lstStyle/>
          <a:p>
            <a:r>
              <a:rPr lang="en-US" sz="1700">
                <a:solidFill>
                  <a:srgbClr val="FFFFFF"/>
                </a:solidFill>
              </a:rPr>
              <a:t>Named after Senator Sarbanes, D and Congressman Oxley, R.</a:t>
            </a:r>
          </a:p>
          <a:p>
            <a:r>
              <a:rPr lang="en-US" sz="1700">
                <a:solidFill>
                  <a:srgbClr val="FFFFFF"/>
                </a:solidFill>
              </a:rPr>
              <a:t>Designed to target Corporate Fraud</a:t>
            </a:r>
          </a:p>
          <a:p>
            <a:r>
              <a:rPr lang="en-US" sz="1700">
                <a:solidFill>
                  <a:srgbClr val="FFFFFF"/>
                </a:solidFill>
              </a:rPr>
              <a:t>Established financial and auditing regulations for Public Companies.</a:t>
            </a:r>
          </a:p>
          <a:p>
            <a:r>
              <a:rPr lang="en-US" sz="1700">
                <a:solidFill>
                  <a:srgbClr val="FFFFFF"/>
                </a:solidFill>
              </a:rPr>
              <a:t>Created to Protect the Public, Employees and Shareholders from Fraudulent Financial Actions and Accounting Errors. (Rouse, 2018)</a:t>
            </a:r>
          </a:p>
          <a:p>
            <a:r>
              <a:rPr lang="en-US" sz="1700">
                <a:solidFill>
                  <a:srgbClr val="FFFFFF"/>
                </a:solidFill>
              </a:rPr>
              <a:t>Created the Public Company Accounting Oversight Board</a:t>
            </a:r>
          </a:p>
          <a:p>
            <a:r>
              <a:rPr lang="en-US" sz="1700">
                <a:solidFill>
                  <a:srgbClr val="FFFFFF"/>
                </a:solidFill>
              </a:rPr>
              <a:t>Banned Company loans to Executives</a:t>
            </a:r>
          </a:p>
          <a:p>
            <a:r>
              <a:rPr lang="en-US" sz="1700">
                <a:solidFill>
                  <a:srgbClr val="FFFFFF"/>
                </a:solidFill>
              </a:rPr>
              <a:t>Gives Job Protection to Whistleblowers (Amadeo, 2019)</a:t>
            </a:r>
          </a:p>
          <a:p>
            <a:r>
              <a:rPr lang="en-US" sz="1700">
                <a:solidFill>
                  <a:srgbClr val="FFFFFF"/>
                </a:solidFill>
              </a:rPr>
              <a:t>Applies to Publicly Traded Companies in the U.S. including wholly-owned subsidiaries, Publicly Traded Non-U.S. Companies doing business in the U.S. and Private Companies Preparing their Initial Public Offering.</a:t>
            </a:r>
          </a:p>
        </p:txBody>
      </p:sp>
    </p:spTree>
    <p:extLst>
      <p:ext uri="{BB962C8B-B14F-4D97-AF65-F5344CB8AC3E}">
        <p14:creationId xmlns:p14="http://schemas.microsoft.com/office/powerpoint/2010/main" val="5033143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395569-4D8C-4FED-8EB0-3D51589CB2A5}"/>
              </a:ext>
            </a:extLst>
          </p:cNvPr>
          <p:cNvPicPr>
            <a:picLocks noChangeAspect="1"/>
          </p:cNvPicPr>
          <p:nvPr/>
        </p:nvPicPr>
        <p:blipFill rotWithShape="1">
          <a:blip r:embed="rId2">
            <a:alphaModFix amt="35000"/>
          </a:blip>
          <a:srcRect t="314" b="16518"/>
          <a:stretch/>
        </p:blipFill>
        <p:spPr>
          <a:xfrm>
            <a:off x="0" y="0"/>
            <a:ext cx="12192000" cy="6858000"/>
          </a:xfrm>
          <a:prstGeom prst="rect">
            <a:avLst/>
          </a:prstGeom>
        </p:spPr>
      </p:pic>
      <p:sp>
        <p:nvSpPr>
          <p:cNvPr id="6" name="Title 5">
            <a:extLst>
              <a:ext uri="{FF2B5EF4-FFF2-40B4-BE49-F238E27FC236}">
                <a16:creationId xmlns:a16="http://schemas.microsoft.com/office/drawing/2014/main" id="{311BAC10-C10F-463A-AEE1-4CF478AF22DA}"/>
              </a:ext>
            </a:extLst>
          </p:cNvPr>
          <p:cNvSpPr>
            <a:spLocks noGrp="1"/>
          </p:cNvSpPr>
          <p:nvPr>
            <p:ph type="title"/>
          </p:nvPr>
        </p:nvSpPr>
        <p:spPr/>
        <p:txBody>
          <a:bodyPr/>
          <a:lstStyle/>
          <a:p>
            <a:r>
              <a:rPr lang="en-US" dirty="0"/>
              <a:t>Sarbanes-Oxley Act of 2002</a:t>
            </a:r>
          </a:p>
        </p:txBody>
      </p:sp>
      <p:sp>
        <p:nvSpPr>
          <p:cNvPr id="7" name="Text Placeholder 6">
            <a:extLst>
              <a:ext uri="{FF2B5EF4-FFF2-40B4-BE49-F238E27FC236}">
                <a16:creationId xmlns:a16="http://schemas.microsoft.com/office/drawing/2014/main" id="{F01BA154-840A-4598-AA59-E2574AD96B7E}"/>
              </a:ext>
            </a:extLst>
          </p:cNvPr>
          <p:cNvSpPr>
            <a:spLocks noGrp="1"/>
          </p:cNvSpPr>
          <p:nvPr>
            <p:ph type="body" idx="1"/>
          </p:nvPr>
        </p:nvSpPr>
        <p:spPr>
          <a:xfrm>
            <a:off x="839788" y="1681163"/>
            <a:ext cx="2851063" cy="823912"/>
          </a:xfrm>
        </p:spPr>
        <p:txBody>
          <a:bodyPr/>
          <a:lstStyle/>
          <a:p>
            <a:r>
              <a:rPr lang="en-US" dirty="0"/>
              <a:t>Penalties</a:t>
            </a:r>
          </a:p>
        </p:txBody>
      </p:sp>
      <p:sp>
        <p:nvSpPr>
          <p:cNvPr id="8" name="Content Placeholder 7">
            <a:extLst>
              <a:ext uri="{FF2B5EF4-FFF2-40B4-BE49-F238E27FC236}">
                <a16:creationId xmlns:a16="http://schemas.microsoft.com/office/drawing/2014/main" id="{363EA14C-0B12-4F98-BB56-48325E448252}"/>
              </a:ext>
            </a:extLst>
          </p:cNvPr>
          <p:cNvSpPr>
            <a:spLocks noGrp="1"/>
          </p:cNvSpPr>
          <p:nvPr>
            <p:ph sz="half" idx="2"/>
          </p:nvPr>
        </p:nvSpPr>
        <p:spPr>
          <a:xfrm>
            <a:off x="839789" y="2505075"/>
            <a:ext cx="1903412" cy="3684588"/>
          </a:xfrm>
        </p:spPr>
        <p:txBody>
          <a:bodyPr>
            <a:normAutofit fontScale="47500" lnSpcReduction="20000"/>
          </a:bodyPr>
          <a:lstStyle/>
          <a:p>
            <a:r>
              <a:rPr lang="en-US" dirty="0"/>
              <a:t>Lawsuits</a:t>
            </a:r>
          </a:p>
          <a:p>
            <a:r>
              <a:rPr lang="en-US" dirty="0"/>
              <a:t>Negative Publicity</a:t>
            </a:r>
          </a:p>
          <a:p>
            <a:r>
              <a:rPr lang="en-US" dirty="0"/>
              <a:t>Fines up to $1 million and 10 years in prison for mistakes.  </a:t>
            </a:r>
          </a:p>
          <a:p>
            <a:r>
              <a:rPr lang="en-US" dirty="0"/>
              <a:t>Fines up to $5 million and 20 years in prison for purposely submitting inaccurate certifications</a:t>
            </a:r>
          </a:p>
          <a:p>
            <a:r>
              <a:rPr lang="en-US" dirty="0"/>
              <a:t>Corporations can be fined up to $10 million and receive 30 years in prison for not complying with OFAC (Compliance Guidelines, 2019)</a:t>
            </a:r>
          </a:p>
        </p:txBody>
      </p:sp>
      <p:sp>
        <p:nvSpPr>
          <p:cNvPr id="9" name="Text Placeholder 8">
            <a:extLst>
              <a:ext uri="{FF2B5EF4-FFF2-40B4-BE49-F238E27FC236}">
                <a16:creationId xmlns:a16="http://schemas.microsoft.com/office/drawing/2014/main" id="{F13B7C8C-C48B-4671-8769-414D0F858413}"/>
              </a:ext>
            </a:extLst>
          </p:cNvPr>
          <p:cNvSpPr>
            <a:spLocks noGrp="1"/>
          </p:cNvSpPr>
          <p:nvPr>
            <p:ph type="body" sz="quarter" idx="3"/>
          </p:nvPr>
        </p:nvSpPr>
        <p:spPr>
          <a:xfrm>
            <a:off x="2774474" y="1681163"/>
            <a:ext cx="4810300" cy="823912"/>
          </a:xfrm>
        </p:spPr>
        <p:txBody>
          <a:bodyPr/>
          <a:lstStyle/>
          <a:p>
            <a:r>
              <a:rPr lang="en-US" dirty="0"/>
              <a:t>How is Non-Compliance Discovered?</a:t>
            </a:r>
          </a:p>
        </p:txBody>
      </p:sp>
      <p:sp>
        <p:nvSpPr>
          <p:cNvPr id="10" name="Content Placeholder 9">
            <a:extLst>
              <a:ext uri="{FF2B5EF4-FFF2-40B4-BE49-F238E27FC236}">
                <a16:creationId xmlns:a16="http://schemas.microsoft.com/office/drawing/2014/main" id="{2916D72D-3767-497F-83EE-9072B62F69C8}"/>
              </a:ext>
            </a:extLst>
          </p:cNvPr>
          <p:cNvSpPr>
            <a:spLocks noGrp="1"/>
          </p:cNvSpPr>
          <p:nvPr>
            <p:ph sz="quarter" idx="4"/>
          </p:nvPr>
        </p:nvSpPr>
        <p:spPr>
          <a:xfrm>
            <a:off x="2824548" y="2505075"/>
            <a:ext cx="4810300" cy="3684588"/>
          </a:xfrm>
        </p:spPr>
        <p:txBody>
          <a:bodyPr>
            <a:normAutofit fontScale="47500" lnSpcReduction="20000"/>
          </a:bodyPr>
          <a:lstStyle/>
          <a:p>
            <a:r>
              <a:rPr lang="en-US" dirty="0"/>
              <a:t>Individuals can fill out a SAR (Suspicious Activity Report.) if they suspect an individual.  It is a requirement if suspected and they are on the OFAC list.</a:t>
            </a:r>
          </a:p>
          <a:p>
            <a:r>
              <a:rPr lang="en-US" dirty="0"/>
              <a:t>Internal Controls</a:t>
            </a:r>
          </a:p>
          <a:p>
            <a:r>
              <a:rPr lang="en-US" dirty="0"/>
              <a:t>Whistleblower</a:t>
            </a:r>
          </a:p>
          <a:p>
            <a:r>
              <a:rPr lang="en-US" dirty="0"/>
              <a:t>Enforcement by OFAC (Office of Foreign Assets Control, Department of U.S. Treasury) </a:t>
            </a:r>
          </a:p>
        </p:txBody>
      </p:sp>
      <p:sp>
        <p:nvSpPr>
          <p:cNvPr id="12" name="TextBox 11">
            <a:extLst>
              <a:ext uri="{FF2B5EF4-FFF2-40B4-BE49-F238E27FC236}">
                <a16:creationId xmlns:a16="http://schemas.microsoft.com/office/drawing/2014/main" id="{CB1ED432-7390-4EF5-8C18-9F00FF7C22B7}"/>
              </a:ext>
            </a:extLst>
          </p:cNvPr>
          <p:cNvSpPr txBox="1"/>
          <p:nvPr/>
        </p:nvSpPr>
        <p:spPr>
          <a:xfrm>
            <a:off x="7716195" y="2006703"/>
            <a:ext cx="4085900" cy="830997"/>
          </a:xfrm>
          <a:prstGeom prst="rect">
            <a:avLst/>
          </a:prstGeom>
          <a:noFill/>
        </p:spPr>
        <p:txBody>
          <a:bodyPr wrap="square" rtlCol="0">
            <a:spAutoFit/>
          </a:bodyPr>
          <a:lstStyle/>
          <a:p>
            <a:r>
              <a:rPr lang="en-US" sz="2400" b="1" dirty="0"/>
              <a:t>Several of those fined for not following the Law.</a:t>
            </a:r>
          </a:p>
        </p:txBody>
      </p:sp>
      <p:sp>
        <p:nvSpPr>
          <p:cNvPr id="13" name="TextBox 12">
            <a:extLst>
              <a:ext uri="{FF2B5EF4-FFF2-40B4-BE49-F238E27FC236}">
                <a16:creationId xmlns:a16="http://schemas.microsoft.com/office/drawing/2014/main" id="{4F25D14B-E756-4908-BA62-51629FED6341}"/>
              </a:ext>
            </a:extLst>
          </p:cNvPr>
          <p:cNvSpPr txBox="1"/>
          <p:nvPr/>
        </p:nvSpPr>
        <p:spPr>
          <a:xfrm>
            <a:off x="7634849" y="2837699"/>
            <a:ext cx="408590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Xerox</a:t>
            </a:r>
          </a:p>
          <a:p>
            <a:pPr marL="285750" indent="-285750">
              <a:buFont typeface="Arial" panose="020B0604020202020204" pitchFamily="34" charset="0"/>
              <a:buChar char="•"/>
            </a:pPr>
            <a:r>
              <a:rPr lang="en-US" sz="2400" dirty="0"/>
              <a:t>Citicorp</a:t>
            </a:r>
          </a:p>
          <a:p>
            <a:pPr marL="285750" indent="-285750">
              <a:buFont typeface="Arial" panose="020B0604020202020204" pitchFamily="34" charset="0"/>
              <a:buChar char="•"/>
            </a:pPr>
            <a:r>
              <a:rPr lang="en-US" sz="2400" dirty="0"/>
              <a:t>JPMorgan</a:t>
            </a:r>
          </a:p>
          <a:p>
            <a:pPr marL="285750" indent="-285750">
              <a:buFont typeface="Arial" panose="020B0604020202020204" pitchFamily="34" charset="0"/>
              <a:buChar char="•"/>
            </a:pPr>
            <a:r>
              <a:rPr lang="en-US" sz="2400" dirty="0"/>
              <a:t>Chase</a:t>
            </a:r>
          </a:p>
          <a:p>
            <a:pPr marL="285750" indent="-285750">
              <a:buFont typeface="Arial" panose="020B0604020202020204" pitchFamily="34" charset="0"/>
              <a:buChar char="•"/>
            </a:pPr>
            <a:r>
              <a:rPr lang="en-US" sz="2400" dirty="0"/>
              <a:t>Barclays</a:t>
            </a:r>
          </a:p>
          <a:p>
            <a:pPr marL="285750" indent="-285750">
              <a:buFont typeface="Arial" panose="020B0604020202020204" pitchFamily="34" charset="0"/>
              <a:buChar char="•"/>
            </a:pPr>
            <a:r>
              <a:rPr lang="en-US" sz="2400" dirty="0"/>
              <a:t>Royal Bank of Scotland</a:t>
            </a:r>
          </a:p>
          <a:p>
            <a:pPr marL="285750" indent="-285750">
              <a:buFont typeface="Arial" panose="020B0604020202020204" pitchFamily="34" charset="0"/>
              <a:buChar char="•"/>
            </a:pPr>
            <a:r>
              <a:rPr lang="en-US" sz="2400" dirty="0"/>
              <a:t>UBS  (</a:t>
            </a:r>
            <a:r>
              <a:rPr lang="en-US" sz="2400" dirty="0" err="1"/>
              <a:t>Bobelian</a:t>
            </a:r>
            <a:r>
              <a:rPr lang="en-US" sz="2400" dirty="0"/>
              <a:t>, 2015)</a:t>
            </a:r>
          </a:p>
        </p:txBody>
      </p:sp>
    </p:spTree>
    <p:extLst>
      <p:ext uri="{BB962C8B-B14F-4D97-AF65-F5344CB8AC3E}">
        <p14:creationId xmlns:p14="http://schemas.microsoft.com/office/powerpoint/2010/main" val="1814105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2805</Words>
  <Application>Microsoft Office PowerPoint</Application>
  <PresentationFormat>Widescreen</PresentationFormat>
  <Paragraphs>252</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Information Assurance Compliance</vt:lpstr>
      <vt:lpstr>Information Assurance</vt:lpstr>
      <vt:lpstr>U.S. Laws for Information Assurance Compliance</vt:lpstr>
      <vt:lpstr>Gramm-Leach-Bliley Act</vt:lpstr>
      <vt:lpstr>Gramm-Leach-Bliley Act</vt:lpstr>
      <vt:lpstr>Gramm-Leach-Bliley Act</vt:lpstr>
      <vt:lpstr>Gramm-Leach-Bliley Act</vt:lpstr>
      <vt:lpstr>Sarbanes-Oxley Act of 2002</vt:lpstr>
      <vt:lpstr>Sarbanes-Oxley Act of 2002</vt:lpstr>
      <vt:lpstr>Sarbanes-Oxley Act of 2002</vt:lpstr>
      <vt:lpstr>Sarbanes-Oxley Act of 2002</vt:lpstr>
      <vt:lpstr>Health Insurance Portability and Accountability Act (HIPAA)</vt:lpstr>
      <vt:lpstr>Health Insurance and Portability Accountability Act (HIPAA)</vt:lpstr>
      <vt:lpstr>Health Insurance Portability and Accountability Act (HIPAA)</vt:lpstr>
      <vt:lpstr>Health Insurance Portability and Accountability Act (HIPAA)</vt:lpstr>
      <vt:lpstr>Family Educational Rights and Privacy Act (FERPA)</vt:lpstr>
      <vt:lpstr>Family Educational Rights and Privacy Act (FERPA)</vt:lpstr>
      <vt:lpstr>Family Educational Rights and Privacy Act (FERPA)</vt:lpstr>
      <vt:lpstr>Family Educational Rights and Privacy Act (FERPA)</vt:lpstr>
      <vt:lpstr> EU General Data Protection Regulation</vt:lpstr>
      <vt:lpstr>EU General Data Protection Regulation</vt:lpstr>
      <vt:lpstr>EU  General Data Protection Regulation</vt:lpstr>
      <vt:lpstr>EU General Data Protection Regulation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Assurance Compliance</dc:title>
  <dc:creator>Anya Ward</dc:creator>
  <cp:lastModifiedBy>Anya Ward</cp:lastModifiedBy>
  <cp:revision>1</cp:revision>
  <dcterms:created xsi:type="dcterms:W3CDTF">2019-12-03T03:17:09Z</dcterms:created>
  <dcterms:modified xsi:type="dcterms:W3CDTF">2019-12-03T03:20:56Z</dcterms:modified>
</cp:coreProperties>
</file>